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3"/>
  </p:notesMasterIdLst>
  <p:handoutMasterIdLst>
    <p:handoutMasterId r:id="rId44"/>
  </p:handoutMasterIdLst>
  <p:sldIdLst>
    <p:sldId id="430" r:id="rId2"/>
    <p:sldId id="445" r:id="rId3"/>
    <p:sldId id="411" r:id="rId4"/>
    <p:sldId id="412" r:id="rId5"/>
    <p:sldId id="413" r:id="rId6"/>
    <p:sldId id="414" r:id="rId7"/>
    <p:sldId id="415" r:id="rId8"/>
    <p:sldId id="416" r:id="rId9"/>
    <p:sldId id="417" r:id="rId10"/>
    <p:sldId id="421" r:id="rId11"/>
    <p:sldId id="423" r:id="rId12"/>
    <p:sldId id="422" r:id="rId13"/>
    <p:sldId id="424" r:id="rId14"/>
    <p:sldId id="418" r:id="rId15"/>
    <p:sldId id="419" r:id="rId16"/>
    <p:sldId id="420" r:id="rId17"/>
    <p:sldId id="425" r:id="rId18"/>
    <p:sldId id="454" r:id="rId19"/>
    <p:sldId id="456" r:id="rId20"/>
    <p:sldId id="455" r:id="rId21"/>
    <p:sldId id="431" r:id="rId22"/>
    <p:sldId id="432" r:id="rId23"/>
    <p:sldId id="434" r:id="rId24"/>
    <p:sldId id="446" r:id="rId25"/>
    <p:sldId id="447" r:id="rId26"/>
    <p:sldId id="452" r:id="rId27"/>
    <p:sldId id="448" r:id="rId28"/>
    <p:sldId id="449" r:id="rId29"/>
    <p:sldId id="435" r:id="rId30"/>
    <p:sldId id="450" r:id="rId31"/>
    <p:sldId id="453" r:id="rId32"/>
    <p:sldId id="436" r:id="rId33"/>
    <p:sldId id="451" r:id="rId34"/>
    <p:sldId id="437" r:id="rId35"/>
    <p:sldId id="438" r:id="rId36"/>
    <p:sldId id="439" r:id="rId37"/>
    <p:sldId id="441" r:id="rId38"/>
    <p:sldId id="444" r:id="rId39"/>
    <p:sldId id="442" r:id="rId40"/>
    <p:sldId id="443" r:id="rId41"/>
    <p:sldId id="440" r:id="rId42"/>
  </p:sldIdLst>
  <p:sldSz cx="9144000" cy="6858000" type="screen4x3"/>
  <p:notesSz cx="9906000" cy="67849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logozzo" initials="Ml"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0764" autoAdjust="0"/>
  </p:normalViewPr>
  <p:slideViewPr>
    <p:cSldViewPr>
      <p:cViewPr>
        <p:scale>
          <a:sx n="56" d="100"/>
          <a:sy n="56" d="100"/>
        </p:scale>
        <p:origin x="-1090" y="-1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611108" y="0"/>
            <a:ext cx="4292600" cy="339249"/>
          </a:xfrm>
          <a:prstGeom prst="rect">
            <a:avLst/>
          </a:prstGeom>
        </p:spPr>
        <p:txBody>
          <a:bodyPr vert="horz" lIns="91440" tIns="45720" rIns="91440" bIns="45720" rtlCol="0"/>
          <a:lstStyle>
            <a:lvl1pPr algn="r">
              <a:defRPr sz="1200"/>
            </a:lvl1pPr>
          </a:lstStyle>
          <a:p>
            <a:fld id="{2E235564-EA80-4EF8-BCCE-9C6C460DB584}" type="datetimeFigureOut">
              <a:rPr lang="it-IT" smtClean="0"/>
              <a:pPr/>
              <a:t>05/12/2018</a:t>
            </a:fld>
            <a:endParaRPr lang="it-IT"/>
          </a:p>
        </p:txBody>
      </p:sp>
      <p:sp>
        <p:nvSpPr>
          <p:cNvPr id="4" name="Segnaposto piè di pagina 3"/>
          <p:cNvSpPr>
            <a:spLocks noGrp="1"/>
          </p:cNvSpPr>
          <p:nvPr>
            <p:ph type="ftr" sz="quarter" idx="2"/>
          </p:nvPr>
        </p:nvSpPr>
        <p:spPr>
          <a:xfrm>
            <a:off x="0" y="6444549"/>
            <a:ext cx="4292600" cy="339249"/>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611108" y="6444549"/>
            <a:ext cx="4292600" cy="339249"/>
          </a:xfrm>
          <a:prstGeom prst="rect">
            <a:avLst/>
          </a:prstGeom>
        </p:spPr>
        <p:txBody>
          <a:bodyPr vert="horz" lIns="91440" tIns="45720" rIns="91440" bIns="45720" rtlCol="0" anchor="b"/>
          <a:lstStyle>
            <a:lvl1pPr algn="r">
              <a:defRPr sz="1200"/>
            </a:lvl1pPr>
          </a:lstStyle>
          <a:p>
            <a:fld id="{E8673F23-78FB-4CBE-8E6F-97D527A7B47F}" type="slidenum">
              <a:rPr lang="it-IT" smtClean="0"/>
              <a:pPr/>
              <a:t>‹N›</a:t>
            </a:fld>
            <a:endParaRPr lang="it-IT"/>
          </a:p>
        </p:txBody>
      </p:sp>
    </p:spTree>
    <p:extLst>
      <p:ext uri="{BB962C8B-B14F-4D97-AF65-F5344CB8AC3E}">
        <p14:creationId xmlns:p14="http://schemas.microsoft.com/office/powerpoint/2010/main" val="54359392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611108" y="0"/>
            <a:ext cx="4292600" cy="339249"/>
          </a:xfrm>
          <a:prstGeom prst="rect">
            <a:avLst/>
          </a:prstGeom>
        </p:spPr>
        <p:txBody>
          <a:bodyPr vert="horz" lIns="91440" tIns="45720" rIns="91440" bIns="45720" rtlCol="0"/>
          <a:lstStyle>
            <a:lvl1pPr algn="r">
              <a:defRPr sz="1200"/>
            </a:lvl1pPr>
          </a:lstStyle>
          <a:p>
            <a:fld id="{BB9A91F2-4482-404E-BEF9-ABAAC18B59E6}" type="datetimeFigureOut">
              <a:rPr lang="it-IT" smtClean="0"/>
              <a:pPr/>
              <a:t>05/12/2018</a:t>
            </a:fld>
            <a:endParaRPr lang="it-IT"/>
          </a:p>
        </p:txBody>
      </p:sp>
      <p:sp>
        <p:nvSpPr>
          <p:cNvPr id="4" name="Segnaposto immagine diapositiva 3"/>
          <p:cNvSpPr>
            <a:spLocks noGrp="1" noRot="1" noChangeAspect="1"/>
          </p:cNvSpPr>
          <p:nvPr>
            <p:ph type="sldImg" idx="2"/>
          </p:nvPr>
        </p:nvSpPr>
        <p:spPr>
          <a:xfrm>
            <a:off x="3257550" y="509588"/>
            <a:ext cx="3390900" cy="25431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90600" y="3222863"/>
            <a:ext cx="7924800" cy="3053239"/>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44549"/>
            <a:ext cx="4292600" cy="33924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611108" y="6444549"/>
            <a:ext cx="4292600" cy="339249"/>
          </a:xfrm>
          <a:prstGeom prst="rect">
            <a:avLst/>
          </a:prstGeom>
        </p:spPr>
        <p:txBody>
          <a:bodyPr vert="horz" lIns="91440" tIns="45720" rIns="91440" bIns="45720" rtlCol="0" anchor="b"/>
          <a:lstStyle>
            <a:lvl1pPr algn="r">
              <a:defRPr sz="1200"/>
            </a:lvl1pPr>
          </a:lstStyle>
          <a:p>
            <a:fld id="{9A1160F1-D10A-43D3-8F2A-9C8229BBD881}" type="slidenum">
              <a:rPr lang="it-IT" smtClean="0"/>
              <a:pPr/>
              <a:t>‹N›</a:t>
            </a:fld>
            <a:endParaRPr lang="it-IT"/>
          </a:p>
        </p:txBody>
      </p:sp>
    </p:spTree>
    <p:extLst>
      <p:ext uri="{BB962C8B-B14F-4D97-AF65-F5344CB8AC3E}">
        <p14:creationId xmlns:p14="http://schemas.microsoft.com/office/powerpoint/2010/main" val="393096497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9300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899713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49746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234383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049151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693628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86610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654223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721512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8229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52421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337252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4879272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69945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265534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028266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1743293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751440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916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58163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4841066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54168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6873352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628428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811429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0381990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6371427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533939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12835092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408686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48868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587316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3175549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62220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716033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842035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8EDC523-ABB9-4A1D-9F25-DEF61E98B45C}" type="datetime1">
              <a:rPr lang="it-IT" smtClean="0"/>
              <a:pPr/>
              <a:t>05/12/2018</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157FF315-0F9B-45D4-97D8-A99F702150AA}" type="datetime1">
              <a:rPr lang="it-IT" smtClean="0"/>
              <a:pPr/>
              <a:t>05/12/2018</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30EC5F4-05CD-47CD-96A8-F04B721EF546}" type="datetime1">
              <a:rPr lang="it-IT" smtClean="0"/>
              <a:pPr/>
              <a:t>05/12/2018</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D20AD69B-163F-416F-9C86-988EC4CFB28C}" type="datetime1">
              <a:rPr lang="it-IT" smtClean="0"/>
              <a:pPr/>
              <a:t>05/12/2018</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
        <p:nvSpPr>
          <p:cNvPr id="7" name="Title 6"/>
          <p:cNvSpPr>
            <a:spLocks noGrp="1"/>
          </p:cNvSpPr>
          <p:nvPr>
            <p:ph type="title"/>
          </p:nvPr>
        </p:nvSpPr>
        <p:spPr/>
        <p:txBody>
          <a:bodyPr/>
          <a:lstStyle/>
          <a:p>
            <a:r>
              <a:rPr lang="it-IT"/>
              <a:t>Fare clic per modificare lo stile del titolo</a:t>
            </a:r>
            <a:endParaRPr lang="en-US"/>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EF63F62-0682-4A96-A281-7AE7309E086A}" type="datetime1">
              <a:rPr lang="it-IT" smtClean="0"/>
              <a:pPr/>
              <a:t>05/12/2018</a:t>
            </a:fld>
            <a:endParaRPr lang="it-IT"/>
          </a:p>
        </p:txBody>
      </p:sp>
      <p:sp>
        <p:nvSpPr>
          <p:cNvPr id="5" name="Footer Placeholder 4"/>
          <p:cNvSpPr>
            <a:spLocks noGrp="1"/>
          </p:cNvSpPr>
          <p:nvPr>
            <p:ph type="ftr" sz="quarter" idx="11"/>
          </p:nvPr>
        </p:nvSpPr>
        <p:spPr/>
        <p:txBody>
          <a:bodyPr/>
          <a:lstStyle/>
          <a:p>
            <a:r>
              <a:rPr lang="it-IT"/>
              <a:t>Antonio Scinicariello - MIUR</a:t>
            </a:r>
          </a:p>
        </p:txBody>
      </p:sp>
      <p:sp>
        <p:nvSpPr>
          <p:cNvPr id="6" name="Slide Number Placeholder 5"/>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57CDD934-05BB-42C3-895A-C5170A50563B}" type="datetime1">
              <a:rPr lang="it-IT" smtClean="0"/>
              <a:pPr/>
              <a:t>05/12/2018</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D3C76B6-920E-4E57-88C9-92EEABBF2BB4}" type="datetime1">
              <a:rPr lang="it-IT" smtClean="0"/>
              <a:pPr/>
              <a:t>05/12/2018</a:t>
            </a:fld>
            <a:endParaRPr lang="it-IT"/>
          </a:p>
        </p:txBody>
      </p:sp>
      <p:sp>
        <p:nvSpPr>
          <p:cNvPr id="8" name="Footer Placeholder 7"/>
          <p:cNvSpPr>
            <a:spLocks noGrp="1"/>
          </p:cNvSpPr>
          <p:nvPr>
            <p:ph type="ftr" sz="quarter" idx="11"/>
          </p:nvPr>
        </p:nvSpPr>
        <p:spPr/>
        <p:txBody>
          <a:bodyPr/>
          <a:lstStyle/>
          <a:p>
            <a:r>
              <a:rPr lang="it-IT"/>
              <a:t>Antonio Scinicariello - MIUR</a:t>
            </a:r>
          </a:p>
        </p:txBody>
      </p:sp>
      <p:sp>
        <p:nvSpPr>
          <p:cNvPr id="9" name="Slide Number Placeholder 8"/>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206EBEA8-3D4F-452E-832C-BBA32233767A}" type="datetime1">
              <a:rPr lang="it-IT" smtClean="0"/>
              <a:pPr/>
              <a:t>05/12/2018</a:t>
            </a:fld>
            <a:endParaRPr lang="it-IT"/>
          </a:p>
        </p:txBody>
      </p:sp>
      <p:sp>
        <p:nvSpPr>
          <p:cNvPr id="4" name="Footer Placeholder 3"/>
          <p:cNvSpPr>
            <a:spLocks noGrp="1"/>
          </p:cNvSpPr>
          <p:nvPr>
            <p:ph type="ftr" sz="quarter" idx="11"/>
          </p:nvPr>
        </p:nvSpPr>
        <p:spPr/>
        <p:txBody>
          <a:bodyPr/>
          <a:lstStyle/>
          <a:p>
            <a:r>
              <a:rPr lang="it-IT"/>
              <a:t>Antonio Scinicariello - MIUR</a:t>
            </a:r>
          </a:p>
        </p:txBody>
      </p:sp>
      <p:sp>
        <p:nvSpPr>
          <p:cNvPr id="5" name="Slide Number Placeholder 4"/>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4EFE637-AAB2-4612-A331-3ACEAECF911B}" type="datetime1">
              <a:rPr lang="it-IT" smtClean="0"/>
              <a:pPr/>
              <a:t>05/12/2018</a:t>
            </a:fld>
            <a:endParaRPr lang="it-IT"/>
          </a:p>
        </p:txBody>
      </p:sp>
      <p:sp>
        <p:nvSpPr>
          <p:cNvPr id="3" name="Footer Placeholder 2"/>
          <p:cNvSpPr>
            <a:spLocks noGrp="1"/>
          </p:cNvSpPr>
          <p:nvPr>
            <p:ph type="ftr" sz="quarter" idx="11"/>
          </p:nvPr>
        </p:nvSpPr>
        <p:spPr/>
        <p:txBody>
          <a:bodyPr/>
          <a:lstStyle/>
          <a:p>
            <a:r>
              <a:rPr lang="it-IT"/>
              <a:t>Antonio Scinicariello - MIUR</a:t>
            </a:r>
          </a:p>
        </p:txBody>
      </p:sp>
      <p:sp>
        <p:nvSpPr>
          <p:cNvPr id="4" name="Slide Number Placeholder 3"/>
          <p:cNvSpPr>
            <a:spLocks noGrp="1"/>
          </p:cNvSpPr>
          <p:nvPr>
            <p:ph type="sldNum" sz="quarter" idx="12"/>
          </p:nvPr>
        </p:nvSpPr>
        <p:spPr/>
        <p:txBody>
          <a:bodyPr/>
          <a:lstStyle/>
          <a:p>
            <a:fld id="{ACD3B5F5-7CBE-4AA6-8446-B9B8D7230459}" type="slidenum">
              <a:rPr lang="it-IT" smtClean="0"/>
              <a:pPr/>
              <a:t>‹N›</a:t>
            </a:fld>
            <a:endParaRPr lang="it-IT"/>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4C86FD7-4DB2-45B0-9E2B-327BDB3FD37C}" type="datetime1">
              <a:rPr lang="it-IT" smtClean="0"/>
              <a:pPr/>
              <a:t>05/12/2018</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FD7D9FB3-B396-45F3-A734-E14E7A49C99E}" type="datetime1">
              <a:rPr lang="it-IT" smtClean="0"/>
              <a:pPr/>
              <a:t>05/12/2018</a:t>
            </a:fld>
            <a:endParaRPr lang="it-IT"/>
          </a:p>
        </p:txBody>
      </p:sp>
      <p:sp>
        <p:nvSpPr>
          <p:cNvPr id="6" name="Footer Placeholder 5"/>
          <p:cNvSpPr>
            <a:spLocks noGrp="1"/>
          </p:cNvSpPr>
          <p:nvPr>
            <p:ph type="ftr" sz="quarter" idx="11"/>
          </p:nvPr>
        </p:nvSpPr>
        <p:spPr/>
        <p:txBody>
          <a:bodyPr/>
          <a:lstStyle/>
          <a:p>
            <a:r>
              <a:rPr lang="it-IT"/>
              <a:t>Antonio Scinicariello - MIUR</a:t>
            </a:r>
          </a:p>
        </p:txBody>
      </p:sp>
      <p:sp>
        <p:nvSpPr>
          <p:cNvPr id="7" name="Slide Number Placeholder 6"/>
          <p:cNvSpPr>
            <a:spLocks noGrp="1"/>
          </p:cNvSpPr>
          <p:nvPr>
            <p:ph type="sldNum" sz="quarter" idx="12"/>
          </p:nvPr>
        </p:nvSpPr>
        <p:spPr/>
        <p:txBody>
          <a:bodyPr/>
          <a:lstStyle/>
          <a:p>
            <a:fld id="{ACD3B5F5-7CBE-4AA6-8446-B9B8D7230459}" type="slidenum">
              <a:rPr lang="it-IT" smtClean="0"/>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41FD4FE-DA64-4E20-967A-D7F9B59F2565}" type="datetime1">
              <a:rPr lang="it-IT" smtClean="0"/>
              <a:pPr/>
              <a:t>05/12/2018</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it-IT"/>
              <a:t>Antonio Scinicariello - MIUR</a:t>
            </a: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CD3B5F5-7CBE-4AA6-8446-B9B8D7230459}" type="slidenum">
              <a:rPr lang="it-IT" smtClean="0"/>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spd="med">
    <p:pull/>
  </p:transition>
  <p:hf sldNum="0"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invalsi-areaprove.cineca.it/index.php?get=static&amp;pag=hom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s://invalsi-areaprove.cineca.it/index.php?get=static&amp;pag=esempi_prove_grado_13" TargetMode="External"/><Relationship Id="rId5" Type="http://schemas.openxmlformats.org/officeDocument/2006/relationships/hyperlink" Target="https://invalsi-areaprove.cineca.it/index.php?get=static&amp;pag=materiale_informativo_sec_secondo_grado" TargetMode="External"/><Relationship Id="rId4" Type="http://schemas.openxmlformats.org/officeDocument/2006/relationships/hyperlink" Target="https://invalsi-areaprove.cineca.it/index.php?get=static&amp;pag=qdr"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835696" y="188640"/>
            <a:ext cx="5688061" cy="1286367"/>
          </a:xfrm>
          <a:prstGeom prst="rect">
            <a:avLst/>
          </a:prstGeom>
        </p:spPr>
      </p:pic>
      <p:sp>
        <p:nvSpPr>
          <p:cNvPr id="5" name="Rettangolo 4"/>
          <p:cNvSpPr/>
          <p:nvPr/>
        </p:nvSpPr>
        <p:spPr>
          <a:xfrm>
            <a:off x="755576" y="2420888"/>
            <a:ext cx="7416824" cy="2554545"/>
          </a:xfrm>
          <a:prstGeom prst="rect">
            <a:avLst/>
          </a:prstGeom>
          <a:ln>
            <a:solidFill>
              <a:srgbClr val="C00000"/>
            </a:solidFill>
          </a:ln>
        </p:spPr>
        <p:txBody>
          <a:bodyPr wrap="square">
            <a:spAutoFit/>
          </a:bodyPr>
          <a:lstStyle/>
          <a:p>
            <a:pPr algn="ctr"/>
            <a:endParaRPr lang="it-IT" sz="4000" b="1" dirty="0">
              <a:solidFill>
                <a:srgbClr val="0070C0"/>
              </a:solidFill>
              <a:latin typeface="Aparajita" panose="020B0604020202020204" pitchFamily="34" charset="0"/>
              <a:ea typeface="+mj-ea"/>
              <a:cs typeface="Aparajita" panose="020B0604020202020204" pitchFamily="34" charset="0"/>
            </a:endParaRPr>
          </a:p>
          <a:p>
            <a:pPr algn="ctr"/>
            <a:r>
              <a:rPr lang="it-IT" sz="4000" b="1" dirty="0">
                <a:solidFill>
                  <a:srgbClr val="0070C0"/>
                </a:solidFill>
                <a:latin typeface="Aparajita" panose="020B0604020202020204" pitchFamily="34" charset="0"/>
                <a:ea typeface="+mj-ea"/>
                <a:cs typeface="Aparajita" panose="020B0604020202020204" pitchFamily="34" charset="0"/>
              </a:rPr>
              <a:t>L’Esame di Stato del secondo ciclo</a:t>
            </a:r>
            <a:br>
              <a:rPr lang="it-IT" sz="4000" b="1" dirty="0">
                <a:solidFill>
                  <a:srgbClr val="0070C0"/>
                </a:solidFill>
                <a:latin typeface="Aparajita" panose="020B0604020202020204" pitchFamily="34" charset="0"/>
                <a:ea typeface="+mj-ea"/>
                <a:cs typeface="Aparajita" panose="020B0604020202020204" pitchFamily="34" charset="0"/>
              </a:rPr>
            </a:br>
            <a:r>
              <a:rPr lang="it-IT" sz="4000" b="1" dirty="0">
                <a:solidFill>
                  <a:srgbClr val="0070C0"/>
                </a:solidFill>
                <a:latin typeface="Aparajita" panose="020B0604020202020204" pitchFamily="34" charset="0"/>
                <a:ea typeface="+mj-ea"/>
                <a:cs typeface="Aparajita" panose="020B0604020202020204" pitchFamily="34" charset="0"/>
              </a:rPr>
              <a:t>nel quadro delineato dal </a:t>
            </a:r>
            <a:r>
              <a:rPr lang="it-IT" sz="4000" b="1" dirty="0" err="1">
                <a:solidFill>
                  <a:srgbClr val="0070C0"/>
                </a:solidFill>
                <a:latin typeface="Aparajita" panose="020B0604020202020204" pitchFamily="34" charset="0"/>
                <a:ea typeface="+mj-ea"/>
                <a:cs typeface="Aparajita" panose="020B0604020202020204" pitchFamily="34" charset="0"/>
              </a:rPr>
              <a:t>D.Lgs.</a:t>
            </a:r>
            <a:r>
              <a:rPr lang="it-IT" sz="4000" b="1" dirty="0">
                <a:solidFill>
                  <a:srgbClr val="0070C0"/>
                </a:solidFill>
                <a:latin typeface="Aparajita" panose="020B0604020202020204" pitchFamily="34" charset="0"/>
                <a:ea typeface="+mj-ea"/>
                <a:cs typeface="Aparajita" panose="020B0604020202020204" pitchFamily="34" charset="0"/>
              </a:rPr>
              <a:t> 62/2017</a:t>
            </a:r>
            <a:br>
              <a:rPr lang="it-IT" sz="4000" b="1" dirty="0">
                <a:solidFill>
                  <a:srgbClr val="0070C0"/>
                </a:solidFill>
                <a:latin typeface="Aparajita" panose="020B0604020202020204" pitchFamily="34" charset="0"/>
                <a:ea typeface="+mj-ea"/>
                <a:cs typeface="Aparajita" panose="020B0604020202020204" pitchFamily="34" charset="0"/>
              </a:rPr>
            </a:br>
            <a:endParaRPr lang="it-IT" sz="4000" b="1" dirty="0">
              <a:solidFill>
                <a:srgbClr val="0070C0"/>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339206162"/>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0768"/>
            <a:ext cx="8229600" cy="4752528"/>
          </a:xfrm>
        </p:spPr>
        <p:txBody>
          <a:bodyPr>
            <a:normAutofit fontScale="62500" lnSpcReduction="20000"/>
          </a:bodyPr>
          <a:lstStyle/>
          <a:p>
            <a:pPr marL="514350" indent="-514350" algn="just">
              <a:buFontTx/>
              <a:buAutoNum type="arabicParenR"/>
              <a:defRPr/>
            </a:pPr>
            <a:r>
              <a:rPr lang="it-IT" altLang="it-IT" sz="3300" dirty="0"/>
              <a:t>frequenza per almeno tre quarti del monte ore </a:t>
            </a:r>
            <a:r>
              <a:rPr lang="it-IT" altLang="it-IT" sz="3300" dirty="0" smtClean="0"/>
              <a:t>personalizzato</a:t>
            </a:r>
            <a:endParaRPr lang="it-IT" altLang="it-IT" sz="3300" dirty="0"/>
          </a:p>
          <a:p>
            <a:pPr marL="514350" indent="-514350" algn="just">
              <a:buFontTx/>
              <a:buAutoNum type="arabicParenR"/>
              <a:defRPr/>
            </a:pPr>
            <a:r>
              <a:rPr lang="it-IT" altLang="it-IT" sz="3300" dirty="0"/>
              <a:t>partecipazione, durante l’ultimo anno di corso, alle prove predisposte dall’INVALSI *</a:t>
            </a:r>
          </a:p>
          <a:p>
            <a:pPr marL="514350" indent="-514350" algn="just">
              <a:buFontTx/>
              <a:buAutoNum type="arabicParenR"/>
              <a:defRPr/>
            </a:pPr>
            <a:r>
              <a:rPr lang="it-IT" altLang="it-IT" sz="3300" dirty="0"/>
              <a:t>svolgimento delle attività di alternanza scuola-lavoro secondo quanto previsto dall’indirizzo di studio nel secondo biennio e nell’ultimo anno di corso *</a:t>
            </a:r>
          </a:p>
          <a:p>
            <a:pPr marL="514350" indent="-514350" algn="just">
              <a:buFontTx/>
              <a:buAutoNum type="arabicParenR"/>
              <a:defRPr/>
            </a:pPr>
            <a:r>
              <a:rPr lang="it-IT" altLang="it-IT" sz="3300" dirty="0"/>
              <a:t>votazione non inferiore a sei decimi in ciascuna disciplina o gruppo di discipline valutate con un unico voto e un voto di comportamento non inferiore a sei </a:t>
            </a:r>
            <a:r>
              <a:rPr lang="it-IT" altLang="it-IT" sz="3300" dirty="0" smtClean="0"/>
              <a:t>decimi (con possibilità di ammettere con provvedimento motivato nel caso di una  insufficienza in una sola disciplina)</a:t>
            </a:r>
            <a:endParaRPr lang="it-IT" altLang="it-IT" sz="3300" dirty="0"/>
          </a:p>
          <a:p>
            <a:pPr marL="0" indent="0" algn="just">
              <a:buNone/>
              <a:defRPr/>
            </a:pPr>
            <a:endParaRPr lang="it-IT" altLang="it-IT" sz="2300" dirty="0" smtClean="0">
              <a:solidFill>
                <a:srgbClr val="002060"/>
              </a:solidFill>
              <a:ea typeface="Arial" panose="020B0604020202020204" pitchFamily="34" charset="0"/>
            </a:endParaRPr>
          </a:p>
          <a:p>
            <a:pPr marL="0" indent="0" algn="just">
              <a:buNone/>
              <a:defRPr/>
            </a:pPr>
            <a:r>
              <a:rPr lang="it-IT" altLang="it-IT" sz="2300" dirty="0" smtClean="0">
                <a:solidFill>
                  <a:srgbClr val="002060"/>
                </a:solidFill>
                <a:ea typeface="Arial" panose="020B0604020202020204" pitchFamily="34" charset="0"/>
              </a:rPr>
              <a:t>E’ fatta salva l’applicazione de</a:t>
            </a:r>
            <a:r>
              <a:rPr lang="it-IT" sz="2300" dirty="0" smtClean="0"/>
              <a:t>ll'articolo </a:t>
            </a:r>
            <a:r>
              <a:rPr lang="it-IT" sz="2300" dirty="0"/>
              <a:t>4, comma 6 dello Statuto delle studentesse e degli studenti (sanzione disciplinare dell'esclusione dallo scrutinio finale e dall'esame).</a:t>
            </a:r>
            <a:endParaRPr lang="it-IT" altLang="it-IT" sz="2300" dirty="0">
              <a:solidFill>
                <a:srgbClr val="002060"/>
              </a:solidFill>
              <a:ea typeface="Arial" panose="020B0604020202020204" pitchFamily="34" charset="0"/>
            </a:endParaRPr>
          </a:p>
          <a:p>
            <a:pPr marL="0" indent="0">
              <a:buFontTx/>
              <a:buNone/>
              <a:defRPr/>
            </a:pPr>
            <a:endParaRPr lang="it-IT" altLang="it-IT" sz="2800" dirty="0">
              <a:solidFill>
                <a:srgbClr val="FF0000"/>
              </a:solidFill>
              <a:ea typeface="Arial" panose="020B0604020202020204" pitchFamily="34" charset="0"/>
            </a:endParaRPr>
          </a:p>
          <a:p>
            <a:pPr marL="0" indent="0">
              <a:buFontTx/>
              <a:buNone/>
              <a:defRPr/>
            </a:pPr>
            <a:r>
              <a:rPr lang="it-IT" altLang="it-IT" sz="2800" dirty="0" smtClean="0">
                <a:solidFill>
                  <a:srgbClr val="FF0000"/>
                </a:solidFill>
                <a:ea typeface="Arial" panose="020B0604020202020204" pitchFamily="34" charset="0"/>
              </a:rPr>
              <a:t>* </a:t>
            </a:r>
            <a:r>
              <a:rPr lang="it-IT" altLang="it-IT" sz="2600" dirty="0">
                <a:solidFill>
                  <a:srgbClr val="FF0000"/>
                </a:solidFill>
                <a:ea typeface="Arial" panose="020B0604020202020204" pitchFamily="34" charset="0"/>
              </a:rPr>
              <a:t>requisiti non applicabili all’anno scolastico 2018/19 a seguito del Decreto </a:t>
            </a:r>
            <a:r>
              <a:rPr lang="it-IT" altLang="it-IT" sz="2600" dirty="0" err="1">
                <a:solidFill>
                  <a:srgbClr val="FF0000"/>
                </a:solidFill>
                <a:ea typeface="Arial" panose="020B0604020202020204" pitchFamily="34" charset="0"/>
              </a:rPr>
              <a:t>milleproroghe</a:t>
            </a:r>
            <a:r>
              <a:rPr lang="it-IT" altLang="it-IT" sz="2600" dirty="0">
                <a:solidFill>
                  <a:srgbClr val="FF0000"/>
                </a:solidFill>
                <a:ea typeface="Arial" panose="020B0604020202020204" pitchFamily="34" charset="0"/>
              </a:rPr>
              <a:t> (convertito con Legge n.108 del 21 settembre 2018)</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755576" y="260648"/>
            <a:ext cx="8229600" cy="792088"/>
          </a:xfrm>
        </p:spPr>
        <p:txBody>
          <a:bodyPr>
            <a:noAutofit/>
          </a:bodyPr>
          <a:lstStyle/>
          <a:p>
            <a:r>
              <a:rPr lang="it-IT" sz="2700" b="1" dirty="0">
                <a:latin typeface="Calibri" panose="020F0502020204030204" pitchFamily="34" charset="0"/>
              </a:rPr>
              <a:t/>
            </a:r>
            <a:br>
              <a:rPr lang="it-IT" sz="2700" b="1" dirty="0">
                <a:latin typeface="Calibri" panose="020F0502020204030204" pitchFamily="34" charset="0"/>
              </a:rPr>
            </a:br>
            <a:r>
              <a:rPr lang="it-IT" sz="2700" b="1" dirty="0">
                <a:latin typeface="Calibri" panose="020F0502020204030204" pitchFamily="34" charset="0"/>
              </a:rPr>
              <a:t>I REQUISITI DI AMMISSIONE ALL’ESAME DEI CANDIDATI INTERNI (ART. 13)</a:t>
            </a:r>
            <a:br>
              <a:rPr lang="it-IT" sz="2700" b="1" dirty="0">
                <a:latin typeface="Calibri" panose="020F0502020204030204" pitchFamily="34" charset="0"/>
              </a:rPr>
            </a:br>
            <a:r>
              <a:rPr lang="it-IT" sz="2700" b="1" dirty="0">
                <a:latin typeface="Calibri" panose="020F0502020204030204" pitchFamily="34" charset="0"/>
              </a:rPr>
              <a:t/>
            </a:r>
            <a:br>
              <a:rPr lang="it-IT" sz="2700" b="1" dirty="0">
                <a:latin typeface="Calibri" panose="020F0502020204030204" pitchFamily="34" charset="0"/>
              </a:rPr>
            </a:br>
            <a:endParaRPr lang="it-IT" sz="2700" b="1" dirty="0">
              <a:latin typeface="Calibri" panose="020F0502020204030204" pitchFamily="34" charset="0"/>
            </a:endParaRPr>
          </a:p>
        </p:txBody>
      </p:sp>
    </p:spTree>
    <p:extLst>
      <p:ext uri="{BB962C8B-B14F-4D97-AF65-F5344CB8AC3E}">
        <p14:creationId xmlns:p14="http://schemas.microsoft.com/office/powerpoint/2010/main" val="374029527"/>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196752"/>
            <a:ext cx="8626834" cy="5112568"/>
          </a:xfrm>
        </p:spPr>
        <p:txBody>
          <a:bodyPr>
            <a:noAutofit/>
          </a:bodyPr>
          <a:lstStyle/>
          <a:p>
            <a:pPr marL="0" indent="0" algn="just">
              <a:buNone/>
            </a:pPr>
            <a:r>
              <a:rPr lang="it-IT" sz="2000" dirty="0"/>
              <a:t>Sono ammessi, a domanda, direttamente all'esame di Stato conclusivo del secondo ciclo, </a:t>
            </a:r>
            <a:r>
              <a:rPr lang="it-IT" sz="2000" dirty="0" smtClean="0"/>
              <a:t>gli </a:t>
            </a:r>
            <a:r>
              <a:rPr lang="it-IT" sz="2000" dirty="0"/>
              <a:t>studenti </a:t>
            </a:r>
            <a:r>
              <a:rPr lang="it-IT" sz="2000" dirty="0" smtClean="0"/>
              <a:t>che:</a:t>
            </a:r>
            <a:endParaRPr lang="it-IT" sz="2000" dirty="0"/>
          </a:p>
          <a:p>
            <a:pPr marL="0" indent="0" algn="just">
              <a:buNone/>
            </a:pPr>
            <a:endParaRPr lang="it-IT" sz="2000" dirty="0"/>
          </a:p>
          <a:p>
            <a:pPr algn="just">
              <a:buFontTx/>
              <a:buChar char="-"/>
            </a:pPr>
            <a:r>
              <a:rPr lang="it-IT" sz="2000" dirty="0"/>
              <a:t>hanno riportato, nello scrutinio finale della penultima classe, non meno di otto decimi in ciascuna disciplina o gruppo di discipline e non meno di otto decimi nel </a:t>
            </a:r>
            <a:r>
              <a:rPr lang="it-IT" sz="2000" dirty="0" smtClean="0"/>
              <a:t>comportamento</a:t>
            </a:r>
            <a:endParaRPr lang="it-IT" sz="2000" dirty="0"/>
          </a:p>
          <a:p>
            <a:pPr algn="just">
              <a:buFontTx/>
              <a:buChar char="-"/>
            </a:pPr>
            <a:r>
              <a:rPr lang="it-IT" sz="2000" dirty="0"/>
              <a:t> hanno seguito un regolare corso di studi di istruzione secondaria di secondo grado </a:t>
            </a:r>
          </a:p>
          <a:p>
            <a:pPr algn="just">
              <a:buFontTx/>
              <a:buChar char="-"/>
            </a:pPr>
            <a:r>
              <a:rPr lang="it-IT" sz="2000" dirty="0" smtClean="0"/>
              <a:t>hanno </a:t>
            </a:r>
            <a:r>
              <a:rPr lang="it-IT" sz="2000" dirty="0"/>
              <a:t>riportato una votazione non inferiore a sette decimi in ciascuna disciplina o gruppo di discipline e non inferiore a otto decimi nel comportamento negli scrutini finali dei due anni antecedenti il penultimo, senza essere incorsi in non ammissioni alla classe successiva nei due anni predetti. </a:t>
            </a:r>
            <a:endParaRPr lang="it-IT" sz="2000" dirty="0">
              <a:latin typeface="Calibri" panose="020F0502020204030204" pitchFamily="34" charset="0"/>
            </a:endParaRPr>
          </a:p>
        </p:txBody>
      </p:sp>
      <p:sp>
        <p:nvSpPr>
          <p:cNvPr id="2" name="Titolo 1"/>
          <p:cNvSpPr>
            <a:spLocks noGrp="1"/>
          </p:cNvSpPr>
          <p:nvPr>
            <p:ph type="title"/>
          </p:nvPr>
        </p:nvSpPr>
        <p:spPr>
          <a:xfrm>
            <a:off x="611560" y="0"/>
            <a:ext cx="8229600" cy="792088"/>
          </a:xfrm>
          <a:solidFill>
            <a:schemeClr val="accent2"/>
          </a:solidFill>
        </p:spPr>
        <p:txBody>
          <a:bodyPr>
            <a:normAutofit/>
          </a:bodyPr>
          <a:lstStyle/>
          <a:p>
            <a:r>
              <a:rPr lang="it-IT" sz="3200" b="1" dirty="0">
                <a:latin typeface="Calibri" panose="020F0502020204030204" pitchFamily="34" charset="0"/>
              </a:rPr>
              <a:t>L’ABBREVIAZIONE PER MERITO</a:t>
            </a:r>
          </a:p>
        </p:txBody>
      </p:sp>
    </p:spTree>
    <p:extLst>
      <p:ext uri="{BB962C8B-B14F-4D97-AF65-F5344CB8AC3E}">
        <p14:creationId xmlns:p14="http://schemas.microsoft.com/office/powerpoint/2010/main" val="3994727734"/>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96752"/>
            <a:ext cx="8554826" cy="4837388"/>
          </a:xfrm>
        </p:spPr>
        <p:txBody>
          <a:bodyPr>
            <a:normAutofit fontScale="92500" lnSpcReduction="20000"/>
          </a:bodyPr>
          <a:lstStyle/>
          <a:p>
            <a:pPr marL="514350" indent="-514350" algn="just">
              <a:buAutoNum type="alphaLcParenR"/>
            </a:pPr>
            <a:r>
              <a:rPr lang="it-IT" sz="2800" dirty="0"/>
              <a:t>compimento del diciannovesimo anno di età entro l'anno solare in cui si svolge l'esame e dimostrazione dell’adempimento all'obbligo di istruzione; </a:t>
            </a:r>
          </a:p>
          <a:p>
            <a:pPr marL="514350" indent="-514350" algn="just">
              <a:buAutoNum type="alphaLcParenR"/>
            </a:pPr>
            <a:r>
              <a:rPr lang="it-IT" sz="2800" dirty="0"/>
              <a:t>possesso del diploma di scuola secondaria di primo grado da un numero di anni almeno pari a quello della durata del corso prescelto, indipendentemente dall'età; </a:t>
            </a:r>
          </a:p>
          <a:p>
            <a:pPr marL="514350" indent="-514350" algn="just">
              <a:buAutoNum type="alphaLcParenR"/>
            </a:pPr>
            <a:r>
              <a:rPr lang="it-IT" sz="2800" dirty="0"/>
              <a:t>possesso di titolo conseguito al termine di un corso di studio di istruzione secondaria di secondo grado di durata almeno quadriennale del previgente ordinamento o possesso di diploma professionale di tecnico di cui all'articolo 15 del decreto legislativo 17 ottobre 2005, n. 226; </a:t>
            </a:r>
          </a:p>
          <a:p>
            <a:pPr marL="514350" indent="-514350" algn="just">
              <a:buAutoNum type="alphaLcParenR"/>
            </a:pPr>
            <a:r>
              <a:rPr lang="it-IT" sz="2800" dirty="0"/>
              <a:t>cessazione della frequenza dell'ultimo anno di corso prima del 15 marzo. </a:t>
            </a:r>
            <a:endParaRPr lang="it-IT" sz="2600" dirty="0">
              <a:latin typeface="Calibri" panose="020F0502020204030204" pitchFamily="34" charset="0"/>
            </a:endParaRPr>
          </a:p>
        </p:txBody>
      </p:sp>
      <p:sp>
        <p:nvSpPr>
          <p:cNvPr id="2" name="Titolo 1"/>
          <p:cNvSpPr>
            <a:spLocks noGrp="1"/>
          </p:cNvSpPr>
          <p:nvPr>
            <p:ph type="title"/>
          </p:nvPr>
        </p:nvSpPr>
        <p:spPr>
          <a:xfrm>
            <a:off x="971600" y="-99392"/>
            <a:ext cx="8229600" cy="792088"/>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000" b="1" dirty="0">
                <a:latin typeface="Calibri" panose="020F0502020204030204" pitchFamily="34" charset="0"/>
              </a:rPr>
              <a:t>I REQUISITI DI AMMISSIONE ALL’ESAME DEI CANDIDATI ESTERNI (ART. 14)</a:t>
            </a:r>
          </a:p>
        </p:txBody>
      </p:sp>
    </p:spTree>
    <p:extLst>
      <p:ext uri="{BB962C8B-B14F-4D97-AF65-F5344CB8AC3E}">
        <p14:creationId xmlns:p14="http://schemas.microsoft.com/office/powerpoint/2010/main" val="3304343685"/>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321" y="1296044"/>
            <a:ext cx="8229600" cy="4731918"/>
          </a:xfrm>
        </p:spPr>
        <p:txBody>
          <a:bodyPr>
            <a:normAutofit/>
          </a:bodyPr>
          <a:lstStyle/>
          <a:p>
            <a:pPr marL="0" indent="0" algn="just">
              <a:buFontTx/>
              <a:buNone/>
              <a:defRPr/>
            </a:pPr>
            <a:r>
              <a:rPr lang="it-IT" sz="2800" dirty="0"/>
              <a:t>I candidati esterni debbono presentare domanda di ammissione agli esami di Stato all’USR territorialmente competente, il quale provvede ad assegnare i candidati medesimi, </a:t>
            </a:r>
            <a:r>
              <a:rPr lang="it-IT" sz="2800" b="1" dirty="0"/>
              <a:t>distribuendoli in modo uniforme sul territorio</a:t>
            </a:r>
            <a:r>
              <a:rPr lang="it-IT" sz="2800" dirty="0"/>
              <a:t>, agli istituti scolastici statali o paritari aventi sede nel comune di residenza del candidato stesso ovvero, in caso di assenza nel comune dell'indirizzo di studio indicato nella domanda, nella provincia e, nel caso di assenza anche in questa del medesimo indirizzo, nella regione.</a:t>
            </a: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720762" y="248721"/>
            <a:ext cx="8229600" cy="792088"/>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000" b="1" dirty="0">
                <a:latin typeface="Calibri" panose="020F0502020204030204" pitchFamily="34" charset="0"/>
              </a:rPr>
              <a:t>L’ATTRIBUZIONE ALLE SCUOLE DEI CANDIDATI ESTERNI </a:t>
            </a:r>
            <a:br>
              <a:rPr lang="it-IT" sz="3000" b="1" dirty="0">
                <a:latin typeface="Calibri" panose="020F0502020204030204" pitchFamily="34" charset="0"/>
              </a:rPr>
            </a:br>
            <a:r>
              <a:rPr lang="it-IT" sz="3000" b="1" dirty="0">
                <a:latin typeface="Calibri" panose="020F0502020204030204" pitchFamily="34" charset="0"/>
              </a:rPr>
              <a:t>(ART. 14, COMMA 3)</a:t>
            </a:r>
            <a:r>
              <a:rPr lang="it-IT" sz="3000" dirty="0">
                <a:latin typeface="Calibri" panose="020F0502020204030204" pitchFamily="34" charset="0"/>
              </a:rPr>
              <a:t/>
            </a:r>
            <a:br>
              <a:rPr lang="it-IT" sz="3000"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807520691"/>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403966"/>
            <a:ext cx="8013576" cy="4515895"/>
          </a:xfrm>
        </p:spPr>
        <p:txBody>
          <a:bodyPr>
            <a:normAutofit/>
          </a:bodyPr>
          <a:lstStyle/>
          <a:p>
            <a:pPr algn="just">
              <a:buFontTx/>
              <a:buChar char="-"/>
              <a:defRPr/>
            </a:pPr>
            <a:r>
              <a:rPr lang="it-IT" altLang="it-IT" sz="2800" dirty="0"/>
              <a:t>Da </a:t>
            </a:r>
            <a:r>
              <a:rPr lang="it-IT" altLang="it-IT" sz="2800" dirty="0" smtClean="0"/>
              <a:t>25 punti– legislazione previgente - </a:t>
            </a:r>
            <a:r>
              <a:rPr lang="it-IT" altLang="it-IT" sz="2800" dirty="0"/>
              <a:t>a 40 punti (12 + 13+ 15)</a:t>
            </a:r>
          </a:p>
          <a:p>
            <a:pPr algn="just">
              <a:buFontTx/>
              <a:buChar char="-"/>
              <a:defRPr/>
            </a:pPr>
            <a:r>
              <a:rPr lang="it-IT" altLang="it-IT" sz="2800" dirty="0"/>
              <a:t>L’attribuzione del credito (TABELLA A – anche per i candidati ammessi a seguito di esami preliminari ed esami di idoneità)</a:t>
            </a:r>
          </a:p>
          <a:p>
            <a:pPr algn="just">
              <a:buFontTx/>
              <a:buChar char="-"/>
              <a:defRPr/>
            </a:pPr>
            <a:r>
              <a:rPr lang="it-IT" altLang="it-IT" sz="2800" dirty="0"/>
              <a:t>Per i candidati che sostengono l’esame nel periodo transitorio (</a:t>
            </a:r>
            <a:r>
              <a:rPr lang="it-IT" altLang="it-IT" sz="2800" dirty="0" err="1" smtClean="0"/>
              <a:t>aa.ss</a:t>
            </a:r>
            <a:r>
              <a:rPr lang="it-IT" altLang="it-IT" sz="2800" dirty="0" smtClean="0"/>
              <a:t>. </a:t>
            </a:r>
            <a:r>
              <a:rPr lang="it-IT" altLang="it-IT" sz="2800" dirty="0"/>
              <a:t>2018/2019 e 2019/2020): aggiornamento del credito attribuito in base alla tabella di conversione </a:t>
            </a:r>
          </a:p>
        </p:txBody>
      </p:sp>
      <p:sp>
        <p:nvSpPr>
          <p:cNvPr id="2" name="Titolo 1"/>
          <p:cNvSpPr>
            <a:spLocks noGrp="1"/>
          </p:cNvSpPr>
          <p:nvPr>
            <p:ph type="title"/>
          </p:nvPr>
        </p:nvSpPr>
        <p:spPr>
          <a:xfrm>
            <a:off x="612656" y="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 Il CREDITO SCOLASTICO (art. 15)</a:t>
            </a: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503036477"/>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772816"/>
            <a:ext cx="8229600" cy="3312368"/>
          </a:xfrm>
        </p:spPr>
        <p:txBody>
          <a:bodyPr>
            <a:normAutofit/>
          </a:bodyPr>
          <a:lstStyle/>
          <a:p>
            <a:pPr marL="0" indent="0" algn="just">
              <a:buFontTx/>
              <a:buNone/>
              <a:defRPr/>
            </a:pPr>
            <a:r>
              <a:rPr lang="it-IT" altLang="it-IT" sz="2800" dirty="0"/>
              <a:t>Partecipano al consiglio di classe </a:t>
            </a:r>
            <a:r>
              <a:rPr lang="it-IT" altLang="it-IT" sz="2800" b="1" dirty="0"/>
              <a:t>tutti i docenti che svolgono attività e insegnamenti </a:t>
            </a:r>
            <a:r>
              <a:rPr lang="it-IT" altLang="it-IT" sz="2800" b="1" dirty="0" smtClean="0"/>
              <a:t>per </a:t>
            </a:r>
            <a:r>
              <a:rPr lang="it-IT" altLang="it-IT" sz="2800" b="1" dirty="0"/>
              <a:t>tutti gli studenti o per gruppi degli stessi</a:t>
            </a:r>
            <a:r>
              <a:rPr lang="it-IT" altLang="it-IT" sz="2800" dirty="0"/>
              <a:t>, compresi gli insegnanti di religione cattolica e per le attività alternative alla regione cattolica, limitatamente agli studenti che si avvalgono di questi insegnamenti.</a:t>
            </a:r>
          </a:p>
        </p:txBody>
      </p:sp>
      <p:sp>
        <p:nvSpPr>
          <p:cNvPr id="2" name="Titolo 1"/>
          <p:cNvSpPr>
            <a:spLocks noGrp="1"/>
          </p:cNvSpPr>
          <p:nvPr>
            <p:ph type="title"/>
          </p:nvPr>
        </p:nvSpPr>
        <p:spPr>
          <a:xfrm>
            <a:off x="720762" y="404664"/>
            <a:ext cx="8229600" cy="792088"/>
          </a:xfrm>
        </p:spPr>
        <p:txBody>
          <a:bodyPr>
            <a:normAutofit fontScale="90000"/>
          </a:bodyPr>
          <a:lstStyle/>
          <a:p>
            <a:r>
              <a:rPr lang="it-IT" sz="3600" b="1" dirty="0" smtClean="0">
                <a:latin typeface="Calibri" panose="020F0502020204030204" pitchFamily="34" charset="0"/>
              </a:rPr>
              <a:t>ATTRIBUZIONE DEL </a:t>
            </a:r>
            <a:r>
              <a:rPr lang="it-IT" sz="3600" b="1" dirty="0">
                <a:latin typeface="Calibri" panose="020F0502020204030204" pitchFamily="34" charset="0"/>
              </a:rPr>
              <a:t>CREDITO SCOLASTICO </a:t>
            </a:r>
            <a:r>
              <a:rPr lang="it-IT" sz="3200" b="1" dirty="0">
                <a:latin typeface="Calibri" panose="020F0502020204030204" pitchFamily="34" charset="0"/>
              </a:rPr>
              <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23948739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7963" y="1916831"/>
            <a:ext cx="8229600" cy="4515895"/>
          </a:xfrm>
        </p:spPr>
        <p:txBody>
          <a:bodyPr>
            <a:noAutofit/>
          </a:bodyPr>
          <a:lstStyle/>
          <a:p>
            <a:pPr marL="0" indent="0" algn="just">
              <a:buFontTx/>
              <a:buNone/>
              <a:defRPr/>
            </a:pPr>
            <a:r>
              <a:rPr lang="it-IT" altLang="it-IT" sz="3200" dirty="0"/>
              <a:t>Per i </a:t>
            </a:r>
            <a:r>
              <a:rPr lang="it-IT" altLang="it-IT" sz="3200" b="1" dirty="0"/>
              <a:t>candidati esterni </a:t>
            </a:r>
            <a:r>
              <a:rPr lang="it-IT" altLang="it-IT" sz="3200" dirty="0"/>
              <a:t>il credito scolastico è attribuito dal consiglio di classe davanti al quale sostengono l’esame preliminare, sulla base della documentazione del curriculum scolastico e dei risultati delle prove preliminari.</a:t>
            </a:r>
          </a:p>
        </p:txBody>
      </p:sp>
      <p:sp>
        <p:nvSpPr>
          <p:cNvPr id="2" name="Titolo 1"/>
          <p:cNvSpPr>
            <a:spLocks noGrp="1"/>
          </p:cNvSpPr>
          <p:nvPr>
            <p:ph type="title"/>
          </p:nvPr>
        </p:nvSpPr>
        <p:spPr>
          <a:xfrm>
            <a:off x="422530" y="0"/>
            <a:ext cx="8229600" cy="792088"/>
          </a:xfrm>
        </p:spPr>
        <p:txBody>
          <a:bodyPr>
            <a:normAutofit/>
          </a:bodyPr>
          <a:lstStyle/>
          <a:p>
            <a:r>
              <a:rPr lang="it-IT" sz="3200" b="1" dirty="0">
                <a:latin typeface="Calibri" panose="020F0502020204030204" pitchFamily="34" charset="0"/>
              </a:rPr>
              <a:t> </a:t>
            </a:r>
            <a:r>
              <a:rPr lang="it-IT" sz="3200" b="1" dirty="0" smtClean="0">
                <a:latin typeface="Calibri" panose="020F0502020204030204" pitchFamily="34" charset="0"/>
              </a:rPr>
              <a:t>ATTRIBUZIONE DEL </a:t>
            </a:r>
            <a:r>
              <a:rPr lang="it-IT" sz="3200" b="1" dirty="0">
                <a:latin typeface="Calibri" panose="020F0502020204030204" pitchFamily="34" charset="0"/>
              </a:rPr>
              <a:t>CREDITO SCOLASTICO </a:t>
            </a:r>
          </a:p>
        </p:txBody>
      </p:sp>
    </p:spTree>
    <p:extLst>
      <p:ext uri="{BB962C8B-B14F-4D97-AF65-F5344CB8AC3E}">
        <p14:creationId xmlns:p14="http://schemas.microsoft.com/office/powerpoint/2010/main" val="4062910512"/>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87290" y="980728"/>
            <a:ext cx="8229600" cy="5256584"/>
          </a:xfrm>
        </p:spPr>
        <p:txBody>
          <a:bodyPr>
            <a:normAutofit fontScale="92500" lnSpcReduction="10000"/>
          </a:bodyPr>
          <a:lstStyle/>
          <a:p>
            <a:pPr algn="just">
              <a:buFontTx/>
              <a:buChar char="-"/>
              <a:defRPr/>
            </a:pPr>
            <a:r>
              <a:rPr lang="it-IT" altLang="it-IT" sz="2800" b="1" dirty="0"/>
              <a:t>Non vi sono novità per quanto concerne la struttura (3+3+1). </a:t>
            </a:r>
          </a:p>
          <a:p>
            <a:pPr algn="just">
              <a:buFontTx/>
              <a:buChar char="-"/>
              <a:defRPr/>
            </a:pPr>
            <a:r>
              <a:rPr lang="it-IT" altLang="it-IT" sz="2800" b="1" dirty="0"/>
              <a:t>Novità sono invece previste per i criteri di nomina e per i requisiti (art. 16 commi 4 e 5)</a:t>
            </a:r>
          </a:p>
          <a:p>
            <a:pPr algn="just">
              <a:buFontTx/>
              <a:buChar char="-"/>
              <a:defRPr/>
            </a:pPr>
            <a:r>
              <a:rPr lang="it-IT" sz="2800" dirty="0"/>
              <a:t>I commissari e il presidente sono nominati dall’USR sulla base di criteri determinati a livello nazionale con decreto del Ministro</a:t>
            </a:r>
          </a:p>
          <a:p>
            <a:pPr algn="just">
              <a:buFontTx/>
              <a:buChar char="-"/>
              <a:defRPr/>
            </a:pPr>
            <a:r>
              <a:rPr lang="it-IT" sz="2800" dirty="0"/>
              <a:t>Presso l’USR è istituito l'elenco dei presidenti di commissione, cui possono accedere dirigenti scolastici, nonché docenti della scuola secondaria di secondo grado, in possesso di requisiti definiti a livello nazionale dal MIUR, che assicura specifiche azioni formative per il corretto svolgimento della funzione di presidente. </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COMMISSIONI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503274306"/>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536504"/>
          </a:xfrm>
        </p:spPr>
        <p:txBody>
          <a:bodyPr>
            <a:normAutofit fontScale="92500"/>
          </a:bodyPr>
          <a:lstStyle/>
          <a:p>
            <a:pPr marL="0" indent="0" algn="just">
              <a:buFontTx/>
              <a:buNone/>
              <a:defRPr/>
            </a:pPr>
            <a:r>
              <a:rPr lang="it-IT" altLang="it-IT" sz="2900" dirty="0" smtClean="0">
                <a:ea typeface="Arial" panose="020B0604020202020204" pitchFamily="34" charset="0"/>
              </a:rPr>
              <a:t>Le norme del </a:t>
            </a:r>
            <a:r>
              <a:rPr lang="it-IT" altLang="it-IT" sz="2900" dirty="0" err="1" smtClean="0">
                <a:ea typeface="Arial" panose="020B0604020202020204" pitchFamily="34" charset="0"/>
              </a:rPr>
              <a:t>D.Lgs</a:t>
            </a:r>
            <a:r>
              <a:rPr lang="it-IT" altLang="it-IT" sz="2900" dirty="0" smtClean="0">
                <a:ea typeface="Arial" panose="020B0604020202020204" pitchFamily="34" charset="0"/>
              </a:rPr>
              <a:t> 62/2017 confermano sostanzialmente la situazione previgente, con particolare riferimento a:</a:t>
            </a:r>
          </a:p>
          <a:p>
            <a:pPr>
              <a:buFontTx/>
              <a:buChar char="-"/>
              <a:defRPr/>
            </a:pPr>
            <a:r>
              <a:rPr lang="it-IT" altLang="it-IT" sz="2600" dirty="0" smtClean="0">
                <a:ea typeface="Arial" panose="020B0604020202020204" pitchFamily="34" charset="0"/>
              </a:rPr>
              <a:t>La </a:t>
            </a:r>
            <a:r>
              <a:rPr lang="it-IT" altLang="it-IT" sz="2600" dirty="0">
                <a:ea typeface="Arial" panose="020B0604020202020204" pitchFamily="34" charset="0"/>
              </a:rPr>
              <a:t>coerenza con il PEI</a:t>
            </a:r>
          </a:p>
          <a:p>
            <a:pPr>
              <a:buFontTx/>
              <a:buChar char="-"/>
              <a:defRPr/>
            </a:pPr>
            <a:r>
              <a:rPr lang="it-IT" altLang="it-IT" sz="2600" dirty="0" smtClean="0">
                <a:ea typeface="Arial" panose="020B0604020202020204" pitchFamily="34" charset="0"/>
              </a:rPr>
              <a:t>Le prove </a:t>
            </a:r>
            <a:r>
              <a:rPr lang="it-IT" altLang="it-IT" sz="2600" dirty="0">
                <a:ea typeface="Arial" panose="020B0604020202020204" pitchFamily="34" charset="0"/>
              </a:rPr>
              <a:t>differenziate (equipollenti o non equipollenti)</a:t>
            </a:r>
          </a:p>
          <a:p>
            <a:pPr>
              <a:buFontTx/>
              <a:buChar char="-"/>
              <a:defRPr/>
            </a:pPr>
            <a:r>
              <a:rPr lang="it-IT" altLang="it-IT" sz="2600" dirty="0">
                <a:ea typeface="Arial" panose="020B0604020202020204" pitchFamily="34" charset="0"/>
              </a:rPr>
              <a:t>Diploma o </a:t>
            </a:r>
            <a:r>
              <a:rPr lang="it-IT" altLang="it-IT" sz="2600" dirty="0" smtClean="0">
                <a:ea typeface="Arial" panose="020B0604020202020204" pitchFamily="34" charset="0"/>
              </a:rPr>
              <a:t>attestato</a:t>
            </a:r>
          </a:p>
          <a:p>
            <a:pPr>
              <a:buFontTx/>
              <a:buChar char="-"/>
              <a:defRPr/>
            </a:pPr>
            <a:r>
              <a:rPr lang="it-IT" altLang="it-IT" sz="2600" dirty="0" smtClean="0">
                <a:ea typeface="Arial" panose="020B0604020202020204" pitchFamily="34" charset="0"/>
              </a:rPr>
              <a:t>Gli studenti con disabilità con prove non equipollenti possono non sostenere una o più prove</a:t>
            </a:r>
          </a:p>
          <a:p>
            <a:pPr>
              <a:buFontTx/>
              <a:buChar char="-"/>
              <a:defRPr/>
            </a:pPr>
            <a:r>
              <a:rPr lang="it-IT" altLang="it-IT" sz="2600" dirty="0" smtClean="0">
                <a:ea typeface="Arial" panose="020B0604020202020204" pitchFamily="34" charset="0"/>
              </a:rPr>
              <a:t>Agli studenti con disabilità che non partecipano agli esami viene comunque rilasciato l’attestato di credito formativo</a:t>
            </a:r>
          </a:p>
          <a:p>
            <a:pPr marL="0" indent="0">
              <a:buNone/>
              <a:defRPr/>
            </a:pPr>
            <a:endParaRPr lang="it-IT" altLang="it-IT" sz="2900" dirty="0" smtClean="0">
              <a:ea typeface="Arial" panose="020B0604020202020204" pitchFamily="34" charset="0"/>
            </a:endParaRPr>
          </a:p>
          <a:p>
            <a:endParaRPr lang="it-IT" dirty="0"/>
          </a:p>
        </p:txBody>
      </p:sp>
      <p:sp>
        <p:nvSpPr>
          <p:cNvPr id="3" name="Segnaposto data 2"/>
          <p:cNvSpPr>
            <a:spLocks noGrp="1"/>
          </p:cNvSpPr>
          <p:nvPr>
            <p:ph type="dt" sz="half" idx="10"/>
          </p:nvPr>
        </p:nvSpPr>
        <p:spPr/>
        <p:txBody>
          <a:bodyPr/>
          <a:lstStyle/>
          <a:p>
            <a:fld id="{D20AD69B-163F-416F-9C86-988EC4CFB28C}" type="datetime1">
              <a:rPr lang="it-IT" smtClean="0"/>
              <a:pPr/>
              <a:t>05/12/2018</a:t>
            </a:fld>
            <a:endParaRPr lang="it-IT"/>
          </a:p>
        </p:txBody>
      </p:sp>
      <p:sp>
        <p:nvSpPr>
          <p:cNvPr id="4" name="Segnaposto piè di pagina 3"/>
          <p:cNvSpPr>
            <a:spLocks noGrp="1"/>
          </p:cNvSpPr>
          <p:nvPr>
            <p:ph type="ftr" sz="quarter" idx="11"/>
          </p:nvPr>
        </p:nvSpPr>
        <p:spPr>
          <a:xfrm>
            <a:off x="193638" y="6569570"/>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fontScale="90000"/>
          </a:bodyPr>
          <a:lstStyle/>
          <a:p>
            <a:r>
              <a:rPr lang="it-IT" sz="3100" b="1" dirty="0" smtClean="0"/>
              <a:t>ESAME DI STATO PER STUDENTI CON DISABILITA</a:t>
            </a:r>
            <a:r>
              <a:rPr lang="it-IT" dirty="0" smtClean="0"/>
              <a:t>’</a:t>
            </a:r>
            <a:endParaRPr lang="it-IT" dirty="0"/>
          </a:p>
        </p:txBody>
      </p:sp>
    </p:spTree>
    <p:extLst>
      <p:ext uri="{BB962C8B-B14F-4D97-AF65-F5344CB8AC3E}">
        <p14:creationId xmlns:p14="http://schemas.microsoft.com/office/powerpoint/2010/main" val="2560334695"/>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536504"/>
          </a:xfrm>
        </p:spPr>
        <p:txBody>
          <a:bodyPr>
            <a:normAutofit/>
          </a:bodyPr>
          <a:lstStyle/>
          <a:p>
            <a:pPr marL="0" indent="0">
              <a:buNone/>
              <a:defRPr/>
            </a:pPr>
            <a:endParaRPr lang="it-IT" altLang="it-IT" sz="2900" dirty="0" smtClean="0">
              <a:ea typeface="Arial" panose="020B0604020202020204" pitchFamily="34" charset="0"/>
            </a:endParaRPr>
          </a:p>
          <a:p>
            <a:pPr marL="0" indent="0">
              <a:buNone/>
              <a:defRPr/>
            </a:pPr>
            <a:r>
              <a:rPr lang="it-IT" altLang="it-IT" sz="2800" dirty="0" smtClean="0">
                <a:ea typeface="Arial" panose="020B0604020202020204" pitchFamily="34" charset="0"/>
              </a:rPr>
              <a:t>Il ruolo dei docenti di sostegno, o degli eventuali esperti, che hanno comunque funzione di supporto, viene svolto nella predisposizione, nello svolgimento e nella correzione delle prove di esame</a:t>
            </a:r>
            <a:endParaRPr lang="it-IT" altLang="it-IT" sz="2800" dirty="0">
              <a:ea typeface="Arial" panose="020B0604020202020204" pitchFamily="34" charset="0"/>
            </a:endParaRPr>
          </a:p>
          <a:p>
            <a:pPr>
              <a:buFontTx/>
              <a:buChar char="-"/>
              <a:defRPr/>
            </a:pPr>
            <a:r>
              <a:rPr lang="it-IT" altLang="it-IT" sz="2800" dirty="0">
                <a:ea typeface="Arial" panose="020B0604020202020204" pitchFamily="34" charset="0"/>
              </a:rPr>
              <a:t>Studenti con disabilità e prove </a:t>
            </a:r>
            <a:r>
              <a:rPr lang="it-IT" altLang="it-IT" sz="2800" dirty="0" smtClean="0">
                <a:ea typeface="Arial" panose="020B0604020202020204" pitchFamily="34" charset="0"/>
              </a:rPr>
              <a:t>INVALSI: il consiglio di classe può disporre misure compensative o dispensative o predisporre specifici adattamenti della prova</a:t>
            </a:r>
            <a:endParaRPr lang="it-IT" altLang="it-IT" sz="2800" dirty="0">
              <a:ea typeface="Arial" panose="020B0604020202020204" pitchFamily="34" charset="0"/>
            </a:endParaRPr>
          </a:p>
          <a:p>
            <a:endParaRPr lang="it-IT" dirty="0"/>
          </a:p>
        </p:txBody>
      </p:sp>
      <p:sp>
        <p:nvSpPr>
          <p:cNvPr id="3" name="Segnaposto data 2"/>
          <p:cNvSpPr>
            <a:spLocks noGrp="1"/>
          </p:cNvSpPr>
          <p:nvPr>
            <p:ph type="dt" sz="half" idx="10"/>
          </p:nvPr>
        </p:nvSpPr>
        <p:spPr/>
        <p:txBody>
          <a:bodyPr/>
          <a:lstStyle/>
          <a:p>
            <a:fld id="{D20AD69B-163F-416F-9C86-988EC4CFB28C}" type="datetime1">
              <a:rPr lang="it-IT" smtClean="0"/>
              <a:pPr/>
              <a:t>05/12/2018</a:t>
            </a:fld>
            <a:endParaRPr lang="it-IT"/>
          </a:p>
        </p:txBody>
      </p:sp>
      <p:sp>
        <p:nvSpPr>
          <p:cNvPr id="4" name="Segnaposto piè di pagina 3"/>
          <p:cNvSpPr>
            <a:spLocks noGrp="1"/>
          </p:cNvSpPr>
          <p:nvPr>
            <p:ph type="ftr" sz="quarter" idx="11"/>
          </p:nvPr>
        </p:nvSpPr>
        <p:spPr>
          <a:xfrm>
            <a:off x="193638" y="6569570"/>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fontScale="90000"/>
          </a:bodyPr>
          <a:lstStyle/>
          <a:p>
            <a:r>
              <a:rPr lang="it-IT" sz="3100" b="1" dirty="0" smtClean="0"/>
              <a:t>ESAME DI STATO PER STUDENTI CON DISABILITA</a:t>
            </a:r>
            <a:r>
              <a:rPr lang="it-IT" dirty="0" smtClean="0"/>
              <a:t>’</a:t>
            </a:r>
            <a:endParaRPr lang="it-IT" dirty="0"/>
          </a:p>
        </p:txBody>
      </p:sp>
    </p:spTree>
    <p:extLst>
      <p:ext uri="{BB962C8B-B14F-4D97-AF65-F5344CB8AC3E}">
        <p14:creationId xmlns:p14="http://schemas.microsoft.com/office/powerpoint/2010/main" val="246922300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2267744" y="5733256"/>
            <a:ext cx="4298053" cy="975445"/>
          </a:xfrm>
          <a:prstGeom prst="rect">
            <a:avLst/>
          </a:prstGeom>
        </p:spPr>
      </p:pic>
      <p:sp>
        <p:nvSpPr>
          <p:cNvPr id="5" name="Rettangolo 4"/>
          <p:cNvSpPr/>
          <p:nvPr/>
        </p:nvSpPr>
        <p:spPr>
          <a:xfrm>
            <a:off x="539552" y="1340768"/>
            <a:ext cx="8136904" cy="3970318"/>
          </a:xfrm>
          <a:prstGeom prst="rect">
            <a:avLst/>
          </a:prstGeom>
        </p:spPr>
        <p:txBody>
          <a:bodyPr wrap="square">
            <a:spAutoFit/>
          </a:bodyPr>
          <a:lstStyle/>
          <a:p>
            <a:pPr algn="ctr"/>
            <a:r>
              <a:rPr lang="it-IT" altLang="it-IT" sz="3600" b="1" dirty="0">
                <a:solidFill>
                  <a:srgbClr val="C00000"/>
                </a:solidFill>
              </a:rPr>
              <a:t>Principi, oggetto e finalità della valutazione della certificazione</a:t>
            </a:r>
          </a:p>
          <a:p>
            <a:pPr algn="ctr"/>
            <a:endParaRPr lang="it-IT" altLang="it-IT" sz="3600" dirty="0">
              <a:solidFill>
                <a:srgbClr val="0070C0"/>
              </a:solidFill>
            </a:endParaRPr>
          </a:p>
          <a:p>
            <a:pPr algn="ctr"/>
            <a:r>
              <a:rPr lang="it-IT" altLang="it-IT" sz="3600" dirty="0">
                <a:solidFill>
                  <a:srgbClr val="002060"/>
                </a:solidFill>
              </a:rPr>
              <a:t>Il capo I, art. 1, del </a:t>
            </a:r>
            <a:r>
              <a:rPr lang="it-IT" altLang="it-IT" sz="3600" dirty="0" err="1">
                <a:solidFill>
                  <a:srgbClr val="002060"/>
                </a:solidFill>
              </a:rPr>
              <a:t>D.Lgs.</a:t>
            </a:r>
            <a:r>
              <a:rPr lang="it-IT" altLang="it-IT" sz="3600" dirty="0">
                <a:solidFill>
                  <a:srgbClr val="002060"/>
                </a:solidFill>
              </a:rPr>
              <a:t> 62/2017: </a:t>
            </a:r>
          </a:p>
          <a:p>
            <a:pPr algn="ctr"/>
            <a:endParaRPr lang="it-IT" altLang="it-IT" sz="3600" dirty="0">
              <a:solidFill>
                <a:srgbClr val="002060"/>
              </a:solidFill>
            </a:endParaRPr>
          </a:p>
          <a:p>
            <a:pPr algn="ctr"/>
            <a:r>
              <a:rPr lang="it-IT" altLang="it-IT" sz="3600" dirty="0">
                <a:solidFill>
                  <a:srgbClr val="002060"/>
                </a:solidFill>
              </a:rPr>
              <a:t>Il contenuto dell’art. 1 è applicabile a tutto il sistema nazionale di istruzione</a:t>
            </a:r>
          </a:p>
        </p:txBody>
      </p:sp>
    </p:spTree>
    <p:extLst>
      <p:ext uri="{BB962C8B-B14F-4D97-AF65-F5344CB8AC3E}">
        <p14:creationId xmlns:p14="http://schemas.microsoft.com/office/powerpoint/2010/main" val="896330367"/>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1" y="1412776"/>
            <a:ext cx="8075240" cy="4248472"/>
          </a:xfrm>
        </p:spPr>
        <p:txBody>
          <a:bodyPr>
            <a:normAutofit fontScale="92500" lnSpcReduction="10000"/>
          </a:bodyPr>
          <a:lstStyle/>
          <a:p>
            <a:pPr marL="0" indent="0">
              <a:buFontTx/>
              <a:buNone/>
              <a:defRPr/>
            </a:pPr>
            <a:r>
              <a:rPr lang="it-IT" altLang="it-IT" dirty="0" smtClean="0">
                <a:ea typeface="Arial" panose="020B0604020202020204" pitchFamily="34" charset="0"/>
              </a:rPr>
              <a:t>Le norme del </a:t>
            </a:r>
            <a:r>
              <a:rPr lang="it-IT" altLang="it-IT" dirty="0" err="1" smtClean="0">
                <a:ea typeface="Arial" panose="020B0604020202020204" pitchFamily="34" charset="0"/>
              </a:rPr>
              <a:t>D.Lgs</a:t>
            </a:r>
            <a:r>
              <a:rPr lang="it-IT" altLang="it-IT" dirty="0" smtClean="0">
                <a:ea typeface="Arial" panose="020B0604020202020204" pitchFamily="34" charset="0"/>
              </a:rPr>
              <a:t> 62/2017 confermano sostanzialmente la situazione previgente, con particolare riferimento a:</a:t>
            </a:r>
          </a:p>
          <a:p>
            <a:pPr marL="0" indent="0">
              <a:buFontTx/>
              <a:buNone/>
              <a:defRPr/>
            </a:pPr>
            <a:endParaRPr lang="it-IT" altLang="it-IT" dirty="0">
              <a:ea typeface="Arial" panose="020B0604020202020204" pitchFamily="34" charset="0"/>
            </a:endParaRPr>
          </a:p>
          <a:p>
            <a:pPr>
              <a:buFontTx/>
              <a:buChar char="-"/>
              <a:defRPr/>
            </a:pPr>
            <a:r>
              <a:rPr lang="it-IT" altLang="it-IT" dirty="0">
                <a:ea typeface="Arial" panose="020B0604020202020204" pitchFamily="34" charset="0"/>
              </a:rPr>
              <a:t>La coerenza con il PDP</a:t>
            </a:r>
          </a:p>
          <a:p>
            <a:pPr>
              <a:buFontTx/>
              <a:buChar char="-"/>
              <a:defRPr/>
            </a:pPr>
            <a:r>
              <a:rPr lang="it-IT" altLang="it-IT" dirty="0">
                <a:ea typeface="Arial" panose="020B0604020202020204" pitchFamily="34" charset="0"/>
              </a:rPr>
              <a:t>Gli strumenti compensativi</a:t>
            </a:r>
          </a:p>
          <a:p>
            <a:pPr>
              <a:buFontTx/>
              <a:buChar char="-"/>
              <a:defRPr/>
            </a:pPr>
            <a:r>
              <a:rPr lang="it-IT" altLang="it-IT" dirty="0" smtClean="0">
                <a:ea typeface="Arial" panose="020B0604020202020204" pitchFamily="34" charset="0"/>
              </a:rPr>
              <a:t>Percorso didattico ordinario con la sola dispensa dalle prove scritte ordinarie di lingua straniera: prova orale sostitutiva</a:t>
            </a:r>
            <a:endParaRPr lang="it-IT" altLang="it-IT" dirty="0">
              <a:ea typeface="Arial" panose="020B0604020202020204" pitchFamily="34" charset="0"/>
            </a:endParaRPr>
          </a:p>
          <a:p>
            <a:pPr>
              <a:buFontTx/>
              <a:buChar char="-"/>
              <a:defRPr/>
            </a:pPr>
            <a:r>
              <a:rPr lang="it-IT" altLang="it-IT" dirty="0" smtClean="0">
                <a:ea typeface="Arial" panose="020B0604020202020204" pitchFamily="34" charset="0"/>
              </a:rPr>
              <a:t>Percorso didattico differenziato con esonero dall’insegnamento delle lingue straniere (in caso di particolare gravita del DA, su richiesta della famiglia e approvazione del </a:t>
            </a:r>
            <a:r>
              <a:rPr lang="it-IT" altLang="it-IT" dirty="0" err="1" smtClean="0">
                <a:ea typeface="Arial" panose="020B0604020202020204" pitchFamily="34" charset="0"/>
              </a:rPr>
              <a:t>CdC</a:t>
            </a:r>
            <a:r>
              <a:rPr lang="it-IT" altLang="it-IT" dirty="0" smtClean="0">
                <a:ea typeface="Arial" panose="020B0604020202020204" pitchFamily="34" charset="0"/>
              </a:rPr>
              <a:t>): prove differenziate non equipollenti finalizzate al rilascio del solo attestato</a:t>
            </a:r>
            <a:endParaRPr lang="it-IT" altLang="it-IT" dirty="0">
              <a:ea typeface="Arial" panose="020B0604020202020204" pitchFamily="34" charset="0"/>
            </a:endParaRPr>
          </a:p>
        </p:txBody>
      </p:sp>
      <p:sp>
        <p:nvSpPr>
          <p:cNvPr id="3" name="Segnaposto data 2"/>
          <p:cNvSpPr>
            <a:spLocks noGrp="1"/>
          </p:cNvSpPr>
          <p:nvPr>
            <p:ph type="dt" sz="half" idx="10"/>
          </p:nvPr>
        </p:nvSpPr>
        <p:spPr/>
        <p:txBody>
          <a:bodyPr/>
          <a:lstStyle/>
          <a:p>
            <a:fld id="{D20AD69B-163F-416F-9C86-988EC4CFB28C}" type="datetime1">
              <a:rPr lang="it-IT" smtClean="0"/>
              <a:pPr/>
              <a:t>05/12/2018</a:t>
            </a:fld>
            <a:endParaRPr lang="it-IT"/>
          </a:p>
        </p:txBody>
      </p:sp>
      <p:sp>
        <p:nvSpPr>
          <p:cNvPr id="4" name="Segnaposto piè di pagina 3"/>
          <p:cNvSpPr>
            <a:spLocks noGrp="1"/>
          </p:cNvSpPr>
          <p:nvPr>
            <p:ph type="ftr" sz="quarter" idx="11"/>
          </p:nvPr>
        </p:nvSpPr>
        <p:spPr>
          <a:xfrm flipV="1">
            <a:off x="193638" y="6615289"/>
            <a:ext cx="3786691" cy="45719"/>
          </a:xfrm>
        </p:spPr>
        <p:txBody>
          <a:bodyPr/>
          <a:lstStyle/>
          <a:p>
            <a:endParaRPr lang="it-IT" dirty="0"/>
          </a:p>
        </p:txBody>
      </p:sp>
      <p:sp>
        <p:nvSpPr>
          <p:cNvPr id="5" name="Titolo 4"/>
          <p:cNvSpPr>
            <a:spLocks noGrp="1"/>
          </p:cNvSpPr>
          <p:nvPr>
            <p:ph type="title"/>
          </p:nvPr>
        </p:nvSpPr>
        <p:spPr>
          <a:xfrm>
            <a:off x="457200" y="0"/>
            <a:ext cx="8229600" cy="764704"/>
          </a:xfrm>
        </p:spPr>
        <p:txBody>
          <a:bodyPr>
            <a:normAutofit/>
          </a:bodyPr>
          <a:lstStyle/>
          <a:p>
            <a:r>
              <a:rPr lang="it-IT" sz="3100" b="1" dirty="0" smtClean="0"/>
              <a:t>ESAME DI STATO PER STUDENTI CON DSA</a:t>
            </a:r>
            <a:endParaRPr lang="it-IT" dirty="0"/>
          </a:p>
        </p:txBody>
      </p:sp>
    </p:spTree>
    <p:extLst>
      <p:ext uri="{BB962C8B-B14F-4D97-AF65-F5344CB8AC3E}">
        <p14:creationId xmlns:p14="http://schemas.microsoft.com/office/powerpoint/2010/main" val="1527211012"/>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lgn="ctr">
              <a:buFontTx/>
              <a:buNone/>
              <a:defRPr/>
            </a:pPr>
            <a:r>
              <a:rPr lang="it-IT" altLang="it-IT" sz="2800" b="1" dirty="0"/>
              <a:t>PRIMA PROVA SCRITTA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solidFill>
                <a:srgbClr val="00244B"/>
              </a:solidFill>
              <a:ea typeface="Arial" panose="020B0604020202020204" pitchFamily="34" charset="0"/>
            </a:endParaRPr>
          </a:p>
          <a:p>
            <a:pPr>
              <a:buFontTx/>
              <a:buChar char="-"/>
              <a:defRPr/>
            </a:pPr>
            <a:r>
              <a:rPr lang="it-IT" altLang="it-IT" sz="2600" dirty="0"/>
              <a:t>Il documento «</a:t>
            </a:r>
            <a:r>
              <a:rPr lang="it-IT" altLang="it-IT" sz="2600" dirty="0" err="1"/>
              <a:t>Serianni</a:t>
            </a:r>
            <a:r>
              <a:rPr lang="it-IT" altLang="it-IT" sz="2600" dirty="0"/>
              <a:t>»  e il quadro di riferimento</a:t>
            </a:r>
          </a:p>
          <a:p>
            <a:pPr>
              <a:buFontTx/>
              <a:buChar char="-"/>
              <a:defRPr/>
            </a:pPr>
            <a:r>
              <a:rPr lang="it-IT" altLang="it-IT" sz="2600" dirty="0" smtClean="0"/>
              <a:t>L’obiettivo primario </a:t>
            </a:r>
            <a:r>
              <a:rPr lang="it-IT" altLang="it-IT" sz="2600" dirty="0"/>
              <a:t>della prova (verifica della padronanza della lingua italiana)</a:t>
            </a:r>
          </a:p>
          <a:p>
            <a:pPr>
              <a:buFontTx/>
              <a:buChar char="-"/>
              <a:defRPr/>
            </a:pPr>
            <a:r>
              <a:rPr lang="it-IT" altLang="it-IT" sz="2600" dirty="0"/>
              <a:t>Le tipologie (analisi del testo, testo argomentativo, testo espositivo – 2+3+2)</a:t>
            </a:r>
          </a:p>
          <a:p>
            <a:pPr>
              <a:buFontTx/>
              <a:buChar char="-"/>
              <a:defRPr/>
            </a:pPr>
            <a:r>
              <a:rPr lang="it-IT" altLang="it-IT" sz="2600" dirty="0"/>
              <a:t>La griglia di valutazione</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329225975"/>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lgn="ctr">
              <a:buFontTx/>
              <a:buNone/>
              <a:defRPr/>
            </a:pPr>
            <a:endParaRPr lang="it-IT" altLang="it-IT" sz="2800" b="1" dirty="0">
              <a:solidFill>
                <a:srgbClr val="00244B"/>
              </a:solidFill>
              <a:ea typeface="Arial" panose="020B0604020202020204" pitchFamily="34" charset="0"/>
            </a:endParaRPr>
          </a:p>
          <a:p>
            <a:pPr marL="0" indent="0" algn="ctr">
              <a:buFontTx/>
              <a:buNone/>
              <a:defRPr/>
            </a:pPr>
            <a:r>
              <a:rPr lang="it-IT" altLang="it-IT" sz="2800" b="1" dirty="0"/>
              <a:t>SECONDA PROVA SCRITTA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600" dirty="0"/>
          </a:p>
          <a:p>
            <a:pPr>
              <a:buFontTx/>
              <a:buChar char="-"/>
              <a:defRPr/>
            </a:pPr>
            <a:r>
              <a:rPr lang="it-IT" altLang="it-IT" sz="2600" dirty="0"/>
              <a:t>Conferma delle discipline caratterizzanti i percorsi e gli indirizzi di studio (DM 10/2015)</a:t>
            </a:r>
          </a:p>
          <a:p>
            <a:pPr>
              <a:buFontTx/>
              <a:buChar char="-"/>
              <a:defRPr/>
            </a:pPr>
            <a:r>
              <a:rPr lang="it-IT" altLang="it-IT" sz="2600" dirty="0"/>
              <a:t>La possibilità di prove «pluridisciplinari»</a:t>
            </a:r>
          </a:p>
          <a:p>
            <a:pPr>
              <a:buFontTx/>
              <a:buChar char="-"/>
              <a:defRPr/>
            </a:pPr>
            <a:r>
              <a:rPr lang="it-IT" altLang="it-IT" sz="2600" dirty="0"/>
              <a:t>I quadri di riferimento e le griglie di valutazione </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604959048"/>
      </p:ext>
    </p:extLst>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lnSpcReduction="10000"/>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endParaRPr lang="it-IT" altLang="it-IT" sz="2800" dirty="0"/>
          </a:p>
          <a:p>
            <a:pPr marL="0" indent="0">
              <a:buFontTx/>
              <a:buNone/>
              <a:defRPr/>
            </a:pPr>
            <a:r>
              <a:rPr lang="it-IT" altLang="it-IT" sz="2800" dirty="0"/>
              <a:t>Vedi documento allegato alla nota MIUR 3050 del 4 ottobre 2018 e Decreto Ministeriale </a:t>
            </a:r>
            <a:r>
              <a:rPr lang="it-IT" altLang="it-IT" sz="2800" dirty="0" smtClean="0"/>
              <a:t>n. 769 del 26 novembre 2018.</a:t>
            </a:r>
            <a:endParaRPr lang="it-IT" altLang="it-IT" sz="2800" dirty="0"/>
          </a:p>
          <a:p>
            <a:pPr marL="0" indent="0">
              <a:buFontTx/>
              <a:buNone/>
              <a:defRPr/>
            </a:pPr>
            <a:endParaRPr lang="it-IT" altLang="it-IT" sz="2800" dirty="0"/>
          </a:p>
          <a:p>
            <a:pPr>
              <a:buFontTx/>
              <a:buChar char="-"/>
              <a:defRPr/>
            </a:pPr>
            <a:r>
              <a:rPr lang="it-IT" altLang="it-IT" sz="2800" dirty="0"/>
              <a:t>Le caratteristiche della prova (struttura e tipologie)</a:t>
            </a:r>
          </a:p>
          <a:p>
            <a:pPr>
              <a:buFontTx/>
              <a:buChar char="-"/>
              <a:defRPr/>
            </a:pPr>
            <a:r>
              <a:rPr lang="it-IT" altLang="it-IT" sz="2800" dirty="0"/>
              <a:t>I nuclei tematici fondamentali</a:t>
            </a:r>
          </a:p>
          <a:p>
            <a:pPr>
              <a:buFontTx/>
              <a:buChar char="-"/>
              <a:defRPr/>
            </a:pPr>
            <a:r>
              <a:rPr lang="it-IT" altLang="it-IT" sz="2800" dirty="0"/>
              <a:t>Gli obiettivi della prova </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118224106"/>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endParaRPr lang="it-IT" altLang="it-IT" sz="2800" dirty="0"/>
          </a:p>
          <a:p>
            <a:pPr marL="0" indent="0">
              <a:buFontTx/>
              <a:buNone/>
              <a:defRPr/>
            </a:pPr>
            <a:r>
              <a:rPr lang="it-IT" altLang="it-IT" sz="2800" dirty="0"/>
              <a:t>Le caratteristiche della prova:</a:t>
            </a:r>
          </a:p>
          <a:p>
            <a:pPr marL="0" indent="0">
              <a:buFontTx/>
              <a:buNone/>
              <a:defRPr/>
            </a:pPr>
            <a:r>
              <a:rPr lang="it-IT" altLang="it-IT" sz="2800" dirty="0"/>
              <a:t>- Per ciascun indirizzo vengono definite la o le tipologie e vengono fornite indicazioni sulla struttura e sulla durata della prova (in molti casi con un «range» di variazione)</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132979846"/>
      </p:ext>
    </p:extLst>
  </p:cSld>
  <p:clrMapOvr>
    <a:masterClrMapping/>
  </p:clrMapOvr>
  <p:transition spd="med">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a:t>
            </a:r>
            <a:r>
              <a:rPr lang="it-IT" altLang="it-IT" sz="2800" b="1" dirty="0" smtClean="0"/>
              <a:t>riferimento: caratteristiche della prova</a:t>
            </a:r>
            <a:endParaRPr lang="it-IT" altLang="it-IT" sz="2800" b="1" dirty="0"/>
          </a:p>
          <a:p>
            <a:pPr marL="0" indent="0">
              <a:buFontTx/>
              <a:buNone/>
              <a:defRPr/>
            </a:pPr>
            <a:endParaRPr lang="it-IT" altLang="it-IT" sz="2800" dirty="0"/>
          </a:p>
          <a:p>
            <a:pPr algn="just">
              <a:buFontTx/>
              <a:buChar char="-"/>
              <a:defRPr/>
            </a:pPr>
            <a:r>
              <a:rPr lang="it-IT" altLang="it-IT" sz="2800" dirty="0"/>
              <a:t>Per gli indirizzi di istruzione tecnica viene confermata la struttura </a:t>
            </a:r>
            <a:r>
              <a:rPr lang="it-IT" altLang="it-IT" sz="2800" dirty="0" smtClean="0"/>
              <a:t>prevista dal DM 10/2015 e adottata in questi anni, con </a:t>
            </a:r>
            <a:r>
              <a:rPr lang="it-IT" altLang="it-IT" sz="2800" dirty="0"/>
              <a:t>una parte comune e quattro </a:t>
            </a:r>
            <a:r>
              <a:rPr lang="it-IT" altLang="it-IT" sz="2800" dirty="0" smtClean="0"/>
              <a:t>quesiti</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522836784"/>
      </p:ext>
    </p:extLst>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24744"/>
            <a:ext cx="8229600" cy="4850236"/>
          </a:xfrm>
        </p:spPr>
        <p:txBody>
          <a:bodyPr>
            <a:normAutofit fontScale="85000" lnSpcReduction="20000"/>
          </a:bodyPr>
          <a:lstStyle/>
          <a:p>
            <a:pPr marL="0" indent="0" algn="ctr">
              <a:buFontTx/>
              <a:buNone/>
              <a:defRPr/>
            </a:pPr>
            <a:r>
              <a:rPr lang="it-IT" altLang="it-IT" sz="2800" b="1" dirty="0"/>
              <a:t>SECONDA PROVA SCRITTA </a:t>
            </a:r>
            <a:endParaRPr lang="it-IT" altLang="it-IT" sz="2800" b="1" dirty="0" smtClean="0"/>
          </a:p>
          <a:p>
            <a:pPr marL="0" indent="0" algn="ctr">
              <a:buFontTx/>
              <a:buNone/>
              <a:defRPr/>
            </a:pPr>
            <a:r>
              <a:rPr lang="it-IT" altLang="it-IT" sz="3000" b="1" dirty="0" smtClean="0"/>
              <a:t>I quadri di riferimento: caratteristiche della prova</a:t>
            </a:r>
            <a:endParaRPr lang="it-IT" altLang="it-IT" sz="3000" b="1" dirty="0"/>
          </a:p>
          <a:p>
            <a:pPr marL="0" indent="0" algn="ctr">
              <a:buFontTx/>
              <a:buNone/>
              <a:defRPr/>
            </a:pPr>
            <a:endParaRPr lang="it-IT" altLang="it-IT" sz="2800" b="1" dirty="0" smtClean="0"/>
          </a:p>
          <a:p>
            <a:pPr marL="0" indent="0" algn="ctr">
              <a:buFontTx/>
              <a:buNone/>
              <a:defRPr/>
            </a:pPr>
            <a:r>
              <a:rPr lang="it-IT" altLang="it-IT" sz="2800" b="1" dirty="0" smtClean="0"/>
              <a:t>Previsioni </a:t>
            </a:r>
            <a:r>
              <a:rPr lang="it-IT" altLang="it-IT" sz="2800" b="1" dirty="0"/>
              <a:t>specifiche per gli IP</a:t>
            </a:r>
          </a:p>
          <a:p>
            <a:pPr marL="0" indent="0" algn="just">
              <a:buFontTx/>
              <a:buNone/>
              <a:defRPr/>
            </a:pPr>
            <a:endParaRPr lang="it-IT" altLang="it-IT" sz="2800" b="1" dirty="0"/>
          </a:p>
          <a:p>
            <a:pPr lvl="0" algn="just">
              <a:buClr>
                <a:srgbClr val="31B6FD"/>
              </a:buClr>
              <a:buFontTx/>
              <a:buChar char="-"/>
              <a:defRPr/>
            </a:pPr>
            <a:r>
              <a:rPr lang="it-IT" altLang="it-IT" sz="2800" dirty="0"/>
              <a:t>La seconda prova ha carattere </a:t>
            </a:r>
            <a:r>
              <a:rPr lang="it-IT" altLang="it-IT" sz="2800" dirty="0" smtClean="0"/>
              <a:t>pratico/professionale</a:t>
            </a:r>
            <a:endParaRPr lang="it-IT" altLang="it-IT" sz="2800" dirty="0"/>
          </a:p>
          <a:p>
            <a:pPr lvl="0" algn="just">
              <a:buClr>
                <a:srgbClr val="31B6FD"/>
              </a:buClr>
              <a:buFontTx/>
              <a:buChar char="-"/>
              <a:defRPr/>
            </a:pPr>
            <a:r>
              <a:rPr lang="it-IT" altLang="it-IT" sz="2800" dirty="0"/>
              <a:t>Una parte della prova è predisposta dalle Commissioni d’esame in coerenza con la specificità del PTOF (e con le dotazioni laboratoriali delle scuole)</a:t>
            </a:r>
          </a:p>
          <a:p>
            <a:pPr lvl="0" algn="just">
              <a:buClr>
                <a:srgbClr val="31B6FD"/>
              </a:buClr>
              <a:buFontTx/>
              <a:buChar char="-"/>
              <a:defRPr/>
            </a:pPr>
            <a:r>
              <a:rPr lang="it-IT" altLang="it-IT" sz="2800" dirty="0"/>
              <a:t>La Commissione può decidere di far svolgere la prova in due </a:t>
            </a:r>
            <a:r>
              <a:rPr lang="it-IT" altLang="it-IT" sz="2800" dirty="0" smtClean="0"/>
              <a:t>giorni, tenendo presenti le specificità dell’indirizzo e la situazione di contesto (es. Commissioni operanti su due scuole, insufficienti dotazioni laboratoriali, lunghezza della prova)</a:t>
            </a:r>
            <a:endParaRPr lang="it-IT" altLang="it-IT" sz="2800" dirty="0">
              <a:solidFill>
                <a:srgbClr val="073E87"/>
              </a:solidFill>
            </a:endParaRPr>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2257776753"/>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9480" y="1268760"/>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a:t>
            </a:r>
            <a:r>
              <a:rPr lang="it-IT" altLang="it-IT" sz="2800" b="1" dirty="0" smtClean="0"/>
              <a:t>riferimento: caratteristiche della prova</a:t>
            </a:r>
            <a:endParaRPr lang="it-IT" altLang="it-IT" sz="2800" b="1" dirty="0"/>
          </a:p>
          <a:p>
            <a:pPr marL="0" indent="0">
              <a:buFontTx/>
              <a:buNone/>
              <a:defRPr/>
            </a:pPr>
            <a:endParaRPr lang="it-IT" altLang="it-IT" sz="2800" dirty="0"/>
          </a:p>
          <a:p>
            <a:pPr marL="0" indent="0">
              <a:buFontTx/>
              <a:buNone/>
              <a:defRPr/>
            </a:pPr>
            <a:r>
              <a:rPr lang="it-IT" altLang="it-IT" sz="2800" dirty="0"/>
              <a:t>- Per i percorsi liceali le tipologia e la struttura sono differenziate e molto attinenti alla specificità delle discipline; per buona parte di essi, viene sostanzialmente confermata la tipologia utilizzata negli ultimi anni, fatta salva la possibilità che il Ministro indichi più discipline nell’apposito </a:t>
            </a:r>
            <a:r>
              <a:rPr lang="it-IT" altLang="it-IT" sz="2800" dirty="0" smtClean="0"/>
              <a:t>DM.</a:t>
            </a: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460062502"/>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24744"/>
            <a:ext cx="8229600" cy="4744748"/>
          </a:xfrm>
        </p:spPr>
        <p:txBody>
          <a:bodyPr>
            <a:normAutofit/>
          </a:bodyPr>
          <a:lstStyle/>
          <a:p>
            <a:pPr marL="0" indent="0" algn="ctr">
              <a:buFontTx/>
              <a:buNone/>
              <a:defRPr/>
            </a:pPr>
            <a:r>
              <a:rPr lang="it-IT" altLang="it-IT" sz="2800" b="1" dirty="0"/>
              <a:t>SECONDA PROVA SCRITTA </a:t>
            </a:r>
          </a:p>
          <a:p>
            <a:pPr marL="0" indent="0" algn="ctr">
              <a:buFontTx/>
              <a:buNone/>
              <a:defRPr/>
            </a:pPr>
            <a:r>
              <a:rPr lang="it-IT" altLang="it-IT" sz="2800" b="1" dirty="0"/>
              <a:t>I quadri di riferimento</a:t>
            </a:r>
          </a:p>
          <a:p>
            <a:pPr marL="0" indent="0" algn="ctr">
              <a:buFontTx/>
              <a:buNone/>
              <a:defRPr/>
            </a:pPr>
            <a:r>
              <a:rPr lang="it-IT" altLang="it-IT" sz="2800" dirty="0"/>
              <a:t>I nuclei tematici fondamentali</a:t>
            </a:r>
          </a:p>
          <a:p>
            <a:pPr marL="0" indent="0">
              <a:buFontTx/>
              <a:buNone/>
              <a:defRPr/>
            </a:pPr>
            <a:r>
              <a:rPr lang="it-IT" altLang="it-IT" sz="2800" dirty="0"/>
              <a:t>Per ogni disciplina caratterizzante, vengono indicati i nodi concettuali di base, che costituiscono i contenuti ineludibili per il perseguimento dei risultati di apprendimento di ciascun profilo.</a:t>
            </a:r>
          </a:p>
          <a:p>
            <a:pPr marL="0" indent="0">
              <a:buFontTx/>
              <a:buNone/>
              <a:defRPr/>
            </a:pPr>
            <a:r>
              <a:rPr lang="it-IT" altLang="it-IT" sz="2800" dirty="0"/>
              <a:t>Tali nuclei sono </a:t>
            </a:r>
            <a:r>
              <a:rPr lang="it-IT" altLang="it-IT" sz="2800" dirty="0" smtClean="0"/>
              <a:t>stati </a:t>
            </a:r>
            <a:r>
              <a:rPr lang="it-IT" altLang="it-IT" sz="2800" dirty="0"/>
              <a:t>scelti in assoluta coerenza con Indicazioni Nazionali e Linee Guida, ma non si riferiscono solo all’ultimo anno di corso.</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183432923"/>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92500" lnSpcReduction="10000"/>
          </a:bodyPr>
          <a:lstStyle/>
          <a:p>
            <a:pPr marL="0" indent="0" algn="ctr">
              <a:buFontTx/>
              <a:buNone/>
              <a:defRPr/>
            </a:pPr>
            <a:r>
              <a:rPr lang="it-IT" altLang="it-IT" sz="2800" b="1" dirty="0" smtClean="0"/>
              <a:t>PRIMA </a:t>
            </a:r>
            <a:r>
              <a:rPr lang="it-IT" altLang="it-IT" sz="2800" b="1" dirty="0"/>
              <a:t>E SECONDA PROVA SCRITTA </a:t>
            </a:r>
          </a:p>
          <a:p>
            <a:pPr marL="0" indent="0" algn="ctr">
              <a:buFontTx/>
              <a:buNone/>
              <a:defRPr/>
            </a:pPr>
            <a:r>
              <a:rPr lang="it-IT" altLang="it-IT" sz="2800" b="1" dirty="0"/>
              <a:t>Le griglie di valutazione</a:t>
            </a:r>
          </a:p>
          <a:p>
            <a:pPr marL="0" indent="0">
              <a:buFontTx/>
              <a:buNone/>
              <a:defRPr/>
            </a:pPr>
            <a:r>
              <a:rPr lang="it-IT" altLang="it-IT" sz="2800" dirty="0"/>
              <a:t>Nelle griglie di valutazione, che hanno l’obiettivo di fornire alle Commissioni elementi di omogeneità e di equità, sono definite le dimensioni valutative collegate agli obiettivi della prova.</a:t>
            </a:r>
          </a:p>
          <a:p>
            <a:pPr marL="0" indent="0">
              <a:buFontTx/>
              <a:buNone/>
              <a:defRPr/>
            </a:pPr>
            <a:r>
              <a:rPr lang="it-IT" altLang="it-IT" sz="2800" dirty="0"/>
              <a:t>In </a:t>
            </a:r>
            <a:r>
              <a:rPr lang="it-IT" altLang="it-IT" sz="2800" dirty="0" smtClean="0"/>
              <a:t>pratica</a:t>
            </a:r>
            <a:r>
              <a:rPr lang="it-IT" altLang="it-IT" sz="2800" dirty="0"/>
              <a:t>, si tratta di indicatori che le Commissioni declineranno in descrittori di livello, tenendo conto anche delle caratteristiche della traccia.</a:t>
            </a:r>
          </a:p>
          <a:p>
            <a:pPr marL="0" indent="0">
              <a:buFontTx/>
              <a:buNone/>
              <a:defRPr/>
            </a:pPr>
            <a:r>
              <a:rPr lang="it-IT" altLang="it-IT" sz="2800" dirty="0"/>
              <a:t>Per ciascun indicatore viene definito un punteggio massimo.</a:t>
            </a:r>
          </a:p>
          <a:p>
            <a:pPr marL="0" indent="0">
              <a:buFontTx/>
              <a:buNone/>
              <a:defRPr/>
            </a:pPr>
            <a:endParaRPr lang="it-IT" altLang="it-IT" sz="2800" dirty="0"/>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690165501"/>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52736"/>
            <a:ext cx="8229600" cy="4752528"/>
          </a:xfrm>
        </p:spPr>
        <p:txBody>
          <a:bodyPr>
            <a:normAutofit fontScale="77500" lnSpcReduction="20000"/>
          </a:bodyPr>
          <a:lstStyle/>
          <a:p>
            <a:pPr marL="0" indent="0" algn="ctr">
              <a:buNone/>
            </a:pPr>
            <a:endParaRPr lang="it-IT" sz="3100" dirty="0">
              <a:latin typeface="Calibri" panose="020F0502020204030204" pitchFamily="34" charset="0"/>
            </a:endParaRPr>
          </a:p>
          <a:p>
            <a:pPr marL="0" indent="0" algn="ctr">
              <a:buNone/>
            </a:pPr>
            <a:r>
              <a:rPr lang="it-IT" sz="4400" b="1" dirty="0">
                <a:solidFill>
                  <a:srgbClr val="C00000"/>
                </a:solidFill>
              </a:rPr>
              <a:t>Oggetto della valutazione</a:t>
            </a:r>
          </a:p>
          <a:p>
            <a:pPr marL="0" indent="0" algn="ctr">
              <a:buNone/>
            </a:pPr>
            <a:endParaRPr lang="it-IT" sz="3100" b="1" dirty="0">
              <a:solidFill>
                <a:srgbClr val="C00000"/>
              </a:solidFill>
            </a:endParaRPr>
          </a:p>
          <a:p>
            <a:pPr marL="0" indent="0" algn="just">
              <a:buNone/>
            </a:pPr>
            <a:r>
              <a:rPr lang="it-IT" sz="3100" dirty="0"/>
              <a:t>il </a:t>
            </a:r>
            <a:r>
              <a:rPr lang="it-IT" sz="3100" b="1" dirty="0"/>
              <a:t>processo formativo </a:t>
            </a:r>
            <a:r>
              <a:rPr lang="it-IT" sz="3100" dirty="0"/>
              <a:t>e i </a:t>
            </a:r>
            <a:r>
              <a:rPr lang="it-IT" sz="3100" b="1" dirty="0"/>
              <a:t>risultati di apprendimento</a:t>
            </a:r>
          </a:p>
          <a:p>
            <a:pPr marL="0" indent="0" algn="just">
              <a:buNone/>
            </a:pPr>
            <a:endParaRPr lang="it-IT" sz="3100" dirty="0"/>
          </a:p>
          <a:p>
            <a:pPr marL="0" indent="0" algn="ctr">
              <a:buNone/>
            </a:pPr>
            <a:r>
              <a:rPr lang="it-IT" sz="4400" b="1" dirty="0">
                <a:solidFill>
                  <a:srgbClr val="C00000"/>
                </a:solidFill>
              </a:rPr>
              <a:t>La natura della valutazione</a:t>
            </a:r>
            <a:endParaRPr lang="it-IT" sz="4400" dirty="0"/>
          </a:p>
          <a:p>
            <a:pPr marL="0" indent="0" algn="ctr">
              <a:buNone/>
            </a:pPr>
            <a:endParaRPr lang="it-IT" sz="4400" dirty="0"/>
          </a:p>
          <a:p>
            <a:pPr marL="0" indent="0" algn="just">
              <a:buNone/>
            </a:pPr>
            <a:r>
              <a:rPr lang="it-IT" sz="3100" dirty="0"/>
              <a:t>ha </a:t>
            </a:r>
            <a:r>
              <a:rPr lang="it-IT" sz="3100" b="1" dirty="0"/>
              <a:t>finalità formativa ed </a:t>
            </a:r>
            <a:r>
              <a:rPr lang="it-IT" sz="3100" b="1" dirty="0" smtClean="0"/>
              <a:t>educativa </a:t>
            </a:r>
            <a:r>
              <a:rPr lang="it-IT" sz="3100" dirty="0" smtClean="0"/>
              <a:t>e </a:t>
            </a:r>
            <a:r>
              <a:rPr lang="it-IT" sz="3100" dirty="0"/>
              <a:t>concorre al </a:t>
            </a:r>
            <a:r>
              <a:rPr lang="it-IT" sz="3100" b="1" dirty="0"/>
              <a:t>miglioramento</a:t>
            </a:r>
            <a:r>
              <a:rPr lang="it-IT" sz="3100" dirty="0"/>
              <a:t> degli apprendimenti e al </a:t>
            </a:r>
            <a:r>
              <a:rPr lang="it-IT" sz="3100" b="1" dirty="0"/>
              <a:t>successo </a:t>
            </a:r>
            <a:r>
              <a:rPr lang="it-IT" sz="3100" b="1" dirty="0" smtClean="0"/>
              <a:t>formativo</a:t>
            </a:r>
            <a:r>
              <a:rPr lang="it-IT" sz="3100" dirty="0" smtClean="0"/>
              <a:t>, </a:t>
            </a:r>
            <a:r>
              <a:rPr lang="it-IT" sz="3100" b="1" dirty="0"/>
              <a:t>documenta</a:t>
            </a:r>
            <a:r>
              <a:rPr lang="it-IT" sz="3100" dirty="0"/>
              <a:t> lo sviluppo dell'identità personale e </a:t>
            </a:r>
            <a:r>
              <a:rPr lang="it-IT" sz="3100" b="1" dirty="0"/>
              <a:t>promuove la autovalutazione </a:t>
            </a:r>
            <a:r>
              <a:rPr lang="it-IT" sz="3100" dirty="0"/>
              <a:t>di ciascuno in relazione alle acquisizioni di conoscenze, abilità e competenze</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457200" y="338328"/>
            <a:ext cx="8229600" cy="1002440"/>
          </a:xfrm>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117230052"/>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85000" lnSpcReduction="20000"/>
          </a:bodyPr>
          <a:lstStyle/>
          <a:p>
            <a:pPr marL="0" indent="0" algn="ctr">
              <a:buFontTx/>
              <a:buNone/>
              <a:defRPr/>
            </a:pPr>
            <a:r>
              <a:rPr lang="it-IT" altLang="it-IT" sz="3300" b="1" dirty="0"/>
              <a:t>PRIMA  PROVA SCRITTA </a:t>
            </a:r>
          </a:p>
          <a:p>
            <a:pPr marL="0" indent="0" algn="ctr">
              <a:buFontTx/>
              <a:buNone/>
              <a:defRPr/>
            </a:pPr>
            <a:r>
              <a:rPr lang="it-IT" altLang="it-IT" sz="2800" b="1" dirty="0"/>
              <a:t>Le griglie di valutazione</a:t>
            </a:r>
          </a:p>
          <a:p>
            <a:pPr marL="0" indent="0">
              <a:buFontTx/>
              <a:buNone/>
              <a:defRPr/>
            </a:pPr>
            <a:r>
              <a:rPr lang="it-IT" altLang="it-IT" sz="2800" dirty="0"/>
              <a:t>Le griglie di valutazione della prima prova scritta presentano due caratteristiche precipue:</a:t>
            </a:r>
          </a:p>
          <a:p>
            <a:pPr marL="514350" indent="-514350">
              <a:buFontTx/>
              <a:buAutoNum type="alphaLcParenR"/>
              <a:defRPr/>
            </a:pPr>
            <a:r>
              <a:rPr lang="it-IT" altLang="it-IT" sz="2800" dirty="0"/>
              <a:t>Vi sono indicatori generali che prescindono dalla tipologia ed altri specifici da applicare a seconda della tipologia prescelta dal candidato</a:t>
            </a:r>
          </a:p>
          <a:p>
            <a:pPr marL="514350" indent="-514350">
              <a:buFontTx/>
              <a:buAutoNum type="alphaLcParenR"/>
              <a:defRPr/>
            </a:pPr>
            <a:r>
              <a:rPr lang="it-IT" altLang="it-IT" sz="2800" dirty="0"/>
              <a:t>Al fine di consentire alla Commissione di disporre di un campo di variazione più ampio e di tenere conto di tutte le dimensioni valutative, il punteggio complessivo viene prima calcolato in centesimi e poi riportato a venti con opportuna proporzione (basta dividere per 5 e procedere all’arrotondamento se necessario).</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054815813"/>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456716"/>
          </a:xfrm>
        </p:spPr>
        <p:txBody>
          <a:bodyPr>
            <a:normAutofit fontScale="85000" lnSpcReduction="20000"/>
          </a:bodyPr>
          <a:lstStyle/>
          <a:p>
            <a:pPr marL="0" indent="0" algn="ctr">
              <a:buFontTx/>
              <a:buNone/>
              <a:defRPr/>
            </a:pPr>
            <a:r>
              <a:rPr lang="it-IT" altLang="it-IT" sz="3300" b="1" dirty="0" smtClean="0"/>
              <a:t>SECONDA  </a:t>
            </a:r>
            <a:r>
              <a:rPr lang="it-IT" altLang="it-IT" sz="3300" b="1" dirty="0"/>
              <a:t>PROVA SCRITTA </a:t>
            </a:r>
          </a:p>
          <a:p>
            <a:pPr marL="0" indent="0" algn="ctr">
              <a:buFontTx/>
              <a:buNone/>
              <a:defRPr/>
            </a:pPr>
            <a:r>
              <a:rPr lang="it-IT" altLang="it-IT" sz="2800" b="1" dirty="0"/>
              <a:t>Le griglie di </a:t>
            </a:r>
            <a:r>
              <a:rPr lang="it-IT" altLang="it-IT" sz="2800" b="1" dirty="0" smtClean="0"/>
              <a:t>valutazione</a:t>
            </a:r>
            <a:endParaRPr lang="it-IT" altLang="it-IT" sz="2800" b="1" dirty="0"/>
          </a:p>
          <a:p>
            <a:pPr marL="0" indent="0">
              <a:buFontTx/>
              <a:buNone/>
              <a:defRPr/>
            </a:pPr>
            <a:r>
              <a:rPr lang="it-IT" altLang="it-IT" sz="2800" dirty="0" smtClean="0"/>
              <a:t>Tali griglie tengono conto della specificità degli indirizzi e delle discipline.</a:t>
            </a:r>
          </a:p>
          <a:p>
            <a:pPr marL="0" indent="0">
              <a:buFontTx/>
              <a:buNone/>
              <a:defRPr/>
            </a:pPr>
            <a:endParaRPr lang="it-IT" altLang="it-IT" sz="2800" dirty="0" smtClean="0"/>
          </a:p>
          <a:p>
            <a:pPr marL="0" indent="0">
              <a:buFontTx/>
              <a:buNone/>
              <a:defRPr/>
            </a:pPr>
            <a:r>
              <a:rPr lang="it-IT" altLang="it-IT" sz="2800" dirty="0" smtClean="0"/>
              <a:t>Ove possibile, sono state elaborate griglie integrate, riferite anche alle eventuali prove con più discipline.</a:t>
            </a:r>
          </a:p>
          <a:p>
            <a:pPr marL="0" indent="0">
              <a:buFontTx/>
              <a:buNone/>
              <a:defRPr/>
            </a:pPr>
            <a:endParaRPr lang="it-IT" altLang="it-IT" sz="2800" dirty="0" smtClean="0"/>
          </a:p>
          <a:p>
            <a:pPr marL="0" indent="0">
              <a:buFontTx/>
              <a:buNone/>
              <a:defRPr/>
            </a:pPr>
            <a:r>
              <a:rPr lang="it-IT" altLang="it-IT" sz="2800" dirty="0" smtClean="0"/>
              <a:t>Anche quando la prova è composta da più parti, la griglia si riferisce alla valutazione complessiva (perché tutte le parti mirano a verificare le competenze, abilità e conoscenze del profilo)</a:t>
            </a:r>
          </a:p>
          <a:p>
            <a:pPr marL="0" indent="0">
              <a:buFontTx/>
              <a:buNone/>
              <a:defRPr/>
            </a:pPr>
            <a:r>
              <a:rPr lang="it-IT" altLang="it-IT" sz="2800" dirty="0" smtClean="0"/>
              <a:t> </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258624617"/>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600732"/>
          </a:xfrm>
        </p:spPr>
        <p:txBody>
          <a:bodyPr>
            <a:normAutofit fontScale="92500" lnSpcReduction="10000"/>
          </a:bodyPr>
          <a:lstStyle/>
          <a:p>
            <a:pPr marL="0" indent="0" algn="ctr">
              <a:buFontTx/>
              <a:buNone/>
              <a:defRPr/>
            </a:pPr>
            <a:r>
              <a:rPr lang="it-IT" altLang="it-IT" sz="2800" b="1" dirty="0"/>
              <a:t>IL COLLOQUIO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p>
          <a:p>
            <a:pPr algn="just">
              <a:buFontTx/>
              <a:buChar char="-"/>
              <a:defRPr/>
            </a:pPr>
            <a:r>
              <a:rPr lang="it-IT" altLang="it-IT" sz="2800" dirty="0"/>
              <a:t>Il colloquio comprenderà le seguenti sezioni:</a:t>
            </a:r>
          </a:p>
          <a:p>
            <a:pPr algn="just">
              <a:buFontTx/>
              <a:buChar char="-"/>
              <a:defRPr/>
            </a:pPr>
            <a:r>
              <a:rPr lang="it-IT" altLang="it-IT" sz="2800" dirty="0"/>
              <a:t>Trattazione che trae spunto dalle proposte della Commissione (analisi di testi, documenti, esperienze, progetti, problemi)</a:t>
            </a:r>
          </a:p>
          <a:p>
            <a:pPr algn="just">
              <a:buFontTx/>
              <a:buChar char="-"/>
              <a:defRPr/>
            </a:pPr>
            <a:r>
              <a:rPr lang="it-IT" altLang="it-IT" sz="2800" dirty="0"/>
              <a:t>Esposizione dell’esperienza di alternanza scuola-lavoro</a:t>
            </a:r>
          </a:p>
          <a:p>
            <a:pPr algn="just">
              <a:buFontTx/>
              <a:buChar char="-"/>
              <a:defRPr/>
            </a:pPr>
            <a:r>
              <a:rPr lang="it-IT" altLang="it-IT" sz="2800" dirty="0"/>
              <a:t>Parte dedicata alle conoscenze e competenze maturate nelle attività relative a «Cittadinanza e Costituzione</a:t>
            </a:r>
            <a:r>
              <a:rPr lang="it-IT" altLang="it-IT" sz="2800" dirty="0" smtClean="0"/>
              <a:t>».</a:t>
            </a:r>
          </a:p>
          <a:p>
            <a:pPr marL="0" indent="0" algn="just">
              <a:buNone/>
              <a:defRPr/>
            </a:pPr>
            <a:r>
              <a:rPr lang="it-IT" altLang="it-IT" sz="2800" dirty="0" smtClean="0"/>
              <a:t>Naturalmente, va dedicato apposito spazio alla discussione degli esiti delle prove scritte</a:t>
            </a:r>
            <a:endParaRPr lang="it-IT" altLang="it-IT" sz="2800" dirty="0"/>
          </a:p>
          <a:p>
            <a:pPr marL="0" indent="0" algn="just">
              <a:buNone/>
              <a:defRPr/>
            </a:pPr>
            <a:endParaRPr lang="it-IT" altLang="it-IT" sz="2800" dirty="0"/>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578512015"/>
      </p:ext>
    </p:extLst>
  </p:cSld>
  <p:clrMapOvr>
    <a:masterClrMapping/>
  </p:clrMapOvr>
  <p:transition spd="med">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600732"/>
          </a:xfrm>
        </p:spPr>
        <p:txBody>
          <a:bodyPr>
            <a:normAutofit fontScale="92500" lnSpcReduction="20000"/>
          </a:bodyPr>
          <a:lstStyle/>
          <a:p>
            <a:pPr marL="0" indent="0" algn="ctr">
              <a:buFontTx/>
              <a:buNone/>
              <a:defRPr/>
            </a:pPr>
            <a:r>
              <a:rPr lang="it-IT" altLang="it-IT" sz="2800" b="1" dirty="0"/>
              <a:t>IL COLLOQUIO (</a:t>
            </a:r>
            <a:r>
              <a:rPr lang="it-IT" altLang="it-IT" sz="2800" b="1" dirty="0" err="1"/>
              <a:t>max</a:t>
            </a:r>
            <a:r>
              <a:rPr lang="it-IT" altLang="it-IT" sz="2800" b="1" dirty="0"/>
              <a:t> 20 </a:t>
            </a:r>
            <a:r>
              <a:rPr lang="it-IT" altLang="it-IT" sz="2800" b="1" dirty="0" err="1"/>
              <a:t>pt</a:t>
            </a:r>
            <a:r>
              <a:rPr lang="it-IT" altLang="it-IT" sz="2800" b="1" dirty="0"/>
              <a:t>)</a:t>
            </a:r>
          </a:p>
          <a:p>
            <a:pPr marL="0" indent="0" algn="ctr">
              <a:buFontTx/>
              <a:buNone/>
              <a:defRPr/>
            </a:pPr>
            <a:endParaRPr lang="it-IT" altLang="it-IT" sz="2800" b="1" dirty="0"/>
          </a:p>
          <a:p>
            <a:pPr marL="0" indent="0" algn="just">
              <a:buNone/>
              <a:defRPr/>
            </a:pPr>
            <a:r>
              <a:rPr lang="it-IT" altLang="it-IT" sz="2800" dirty="0"/>
              <a:t>La predisposizione dei materiali per il colloquio richiederà un lavoro specifico da parte della Commissione, che dovrà analizzare con particolare attenzione il documento del 15 maggio per poter trarre spunti coerenti con il percorso didattico svolto.</a:t>
            </a:r>
          </a:p>
          <a:p>
            <a:pPr marL="0" indent="0" algn="just">
              <a:buNone/>
              <a:defRPr/>
            </a:pPr>
            <a:r>
              <a:rPr lang="it-IT" altLang="it-IT" sz="2800" dirty="0"/>
              <a:t>Naturalmente, ciò implica che i Consigli </a:t>
            </a:r>
            <a:r>
              <a:rPr lang="it-IT" altLang="it-IT" sz="2800" dirty="0" smtClean="0"/>
              <a:t>sviluppino </a:t>
            </a:r>
            <a:r>
              <a:rPr lang="it-IT" altLang="it-IT" sz="2800" dirty="0"/>
              <a:t>in modo analitico e puntuale il documento del 15 maggio, al fine di illustrare le metodologie adottate, i progetti e le esperienze svolte, sempre nel rispetto delle Indicazioni nazionali e delle </a:t>
            </a:r>
            <a:r>
              <a:rPr lang="it-IT" altLang="it-IT" sz="2800" dirty="0" smtClean="0"/>
              <a:t>Linee </a:t>
            </a:r>
            <a:r>
              <a:rPr lang="it-IT" altLang="it-IT" sz="2800" dirty="0"/>
              <a:t>guida</a:t>
            </a:r>
          </a:p>
          <a:p>
            <a:pPr algn="just">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PROVE D’ESAME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1351944336"/>
      </p:ext>
    </p:extLst>
  </p:cSld>
  <p:clrMapOvr>
    <a:masterClrMapping/>
  </p:clrMapOvr>
  <p:transition spd="med">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196752"/>
            <a:ext cx="8229600" cy="4515895"/>
          </a:xfrm>
        </p:spPr>
        <p:txBody>
          <a:bodyPr>
            <a:normAutofit lnSpcReduction="10000"/>
          </a:bodyPr>
          <a:lstStyle/>
          <a:p>
            <a:pPr marL="0" indent="0" algn="ctr">
              <a:buFontTx/>
              <a:buNone/>
              <a:defRPr/>
            </a:pPr>
            <a:endParaRPr lang="it-IT" altLang="it-IT" sz="2800" b="1" dirty="0">
              <a:solidFill>
                <a:srgbClr val="00244B"/>
              </a:solidFill>
              <a:ea typeface="Arial" panose="020B0604020202020204" pitchFamily="34" charset="0"/>
            </a:endParaRPr>
          </a:p>
          <a:p>
            <a:pPr marL="0" indent="0" algn="ctr">
              <a:buFontTx/>
              <a:buNone/>
              <a:defRPr/>
            </a:pPr>
            <a:r>
              <a:rPr lang="it-IT" altLang="it-IT" sz="2800" b="1" dirty="0"/>
              <a:t>Diploma finale e curriculum dello studente</a:t>
            </a:r>
          </a:p>
          <a:p>
            <a:pPr marL="0" indent="0">
              <a:buNone/>
              <a:defRPr/>
            </a:pPr>
            <a:endParaRPr lang="it-IT" altLang="it-IT" sz="2800" b="1" dirty="0"/>
          </a:p>
          <a:p>
            <a:pPr marL="0" indent="0" algn="just">
              <a:buNone/>
              <a:defRPr/>
            </a:pPr>
            <a:r>
              <a:rPr lang="it-IT" altLang="it-IT" sz="2600" dirty="0"/>
              <a:t>La struttura e i contenuti del curriculum dello studente (Piano di studi, competenze acquisite in ASL e in attività extra-curriculari ed extra-scolastiche, </a:t>
            </a:r>
            <a:r>
              <a:rPr lang="it-IT" altLang="it-IT" sz="2600" dirty="0" smtClean="0"/>
              <a:t>attestato concernente gli esiti delle prove </a:t>
            </a:r>
            <a:r>
              <a:rPr lang="it-IT" altLang="it-IT" sz="2600" dirty="0"/>
              <a:t>INVALSI</a:t>
            </a:r>
            <a:r>
              <a:rPr lang="it-IT" altLang="it-IT" sz="2600" dirty="0" smtClean="0"/>
              <a:t>) secondo l’art. 21 del </a:t>
            </a:r>
            <a:r>
              <a:rPr lang="it-IT" altLang="it-IT" sz="2600" dirty="0" err="1" smtClean="0"/>
              <a:t>D.Lgs</a:t>
            </a:r>
            <a:r>
              <a:rPr lang="it-IT" altLang="it-IT" sz="2600" dirty="0" smtClean="0"/>
              <a:t> 62/2017.</a:t>
            </a:r>
          </a:p>
          <a:p>
            <a:pPr marL="0" indent="0" algn="just">
              <a:buNone/>
              <a:defRPr/>
            </a:pPr>
            <a:endParaRPr lang="it-IT" altLang="it-IT" sz="2600" dirty="0" smtClean="0"/>
          </a:p>
          <a:p>
            <a:pPr marL="0" indent="0" algn="just">
              <a:buNone/>
              <a:defRPr/>
            </a:pPr>
            <a:r>
              <a:rPr lang="it-IT" altLang="it-IT" sz="2600" dirty="0" smtClean="0">
                <a:solidFill>
                  <a:srgbClr val="FF0000"/>
                </a:solidFill>
              </a:rPr>
              <a:t>Dovrà essere emanato un apposito DM per definire il modello.</a:t>
            </a:r>
            <a:endParaRPr lang="it-IT" altLang="it-IT" sz="2600" dirty="0">
              <a:solidFill>
                <a:srgbClr val="FF0000"/>
              </a:solidFill>
            </a:endParaRPr>
          </a:p>
          <a:p>
            <a:pPr>
              <a:buFontTx/>
              <a:buChar char="-"/>
              <a:defRPr/>
            </a:pPr>
            <a:endParaRPr lang="it-IT" altLang="it-IT" sz="2800" dirty="0">
              <a:solidFill>
                <a:srgbClr val="FF0000"/>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IL CURRICULUM DELLO STUDENTE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478879044"/>
      </p:ext>
    </p:extLst>
  </p:cSld>
  <p:clrMapOvr>
    <a:masterClrMapping/>
  </p:clrMapOvr>
  <p:transition spd="med">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7110" y="1772816"/>
            <a:ext cx="8229600" cy="4032448"/>
          </a:xfrm>
        </p:spPr>
        <p:txBody>
          <a:bodyPr>
            <a:normAutofit fontScale="77500" lnSpcReduction="20000"/>
          </a:bodyPr>
          <a:lstStyle/>
          <a:p>
            <a:pPr marL="0" indent="0" algn="ctr">
              <a:buFontTx/>
              <a:buNone/>
              <a:defRPr/>
            </a:pPr>
            <a:endParaRPr lang="it-IT" altLang="it-IT" sz="2800" b="1" dirty="0">
              <a:solidFill>
                <a:srgbClr val="00244B"/>
              </a:solidFill>
              <a:ea typeface="Arial" panose="020B0604020202020204" pitchFamily="34" charset="0"/>
            </a:endParaRPr>
          </a:p>
          <a:p>
            <a:pPr marL="0" indent="0">
              <a:buNone/>
              <a:defRPr/>
            </a:pPr>
            <a:r>
              <a:rPr lang="it-IT" altLang="it-IT" sz="3000" dirty="0"/>
              <a:t>L’integrazione del punteggio </a:t>
            </a:r>
            <a:r>
              <a:rPr lang="it-IT" altLang="it-IT" sz="3000" dirty="0" smtClean="0"/>
              <a:t>(condizioni di accesso: min. 30 di credito </a:t>
            </a:r>
            <a:r>
              <a:rPr lang="it-IT" altLang="it-IT" sz="3000" dirty="0"/>
              <a:t>+ </a:t>
            </a:r>
            <a:r>
              <a:rPr lang="it-IT" altLang="it-IT" sz="3000" dirty="0" smtClean="0"/>
              <a:t>min. 50 alle prove)</a:t>
            </a:r>
            <a:endParaRPr lang="it-IT" altLang="it-IT" sz="3000" dirty="0"/>
          </a:p>
          <a:p>
            <a:pPr marL="0" indent="0">
              <a:buNone/>
              <a:defRPr/>
            </a:pPr>
            <a:endParaRPr lang="it-IT" altLang="it-IT" sz="3000" dirty="0"/>
          </a:p>
          <a:p>
            <a:pPr marL="0" indent="0" algn="just">
              <a:buNone/>
              <a:defRPr/>
            </a:pPr>
            <a:r>
              <a:rPr lang="it-IT" altLang="it-IT" sz="3000" dirty="0"/>
              <a:t>L’attribuzione della </a:t>
            </a:r>
            <a:r>
              <a:rPr lang="it-IT" altLang="it-IT" sz="3000" dirty="0" smtClean="0"/>
              <a:t>lode: la commissione all’unanimità può motivatamente attribuire la lode a coloro che conseguono il punteggio massimo di cento punti senza fruire dell’integrazione del punteggio, a condizione che:</a:t>
            </a:r>
          </a:p>
          <a:p>
            <a:pPr marL="514350" indent="-514350" algn="just">
              <a:buAutoNum type="alphaLcParenR"/>
              <a:defRPr/>
            </a:pPr>
            <a:r>
              <a:rPr lang="it-IT" altLang="it-IT" sz="3000" dirty="0" smtClean="0"/>
              <a:t>Abbiano conseguito il credito scolastico massimo con voto unanime del consiglio di classe</a:t>
            </a:r>
          </a:p>
          <a:p>
            <a:pPr marL="514350" indent="-514350" algn="just">
              <a:buAutoNum type="alphaLcParenR"/>
              <a:defRPr/>
            </a:pPr>
            <a:r>
              <a:rPr lang="it-IT" altLang="it-IT" sz="3000" dirty="0" smtClean="0"/>
              <a:t>Abbiano conseguito il punteggio massimo previsto per ogni prova d’esame</a:t>
            </a:r>
          </a:p>
          <a:p>
            <a:pPr marL="0" indent="0">
              <a:buNone/>
              <a:defRPr/>
            </a:pPr>
            <a:endParaRPr lang="it-IT" altLang="it-IT" sz="3600" b="1" dirty="0">
              <a:solidFill>
                <a:srgbClr val="00244B"/>
              </a:solidFill>
              <a:ea typeface="Arial" panose="020B0604020202020204" pitchFamily="34" charset="0"/>
            </a:endParaRP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IL PUNTEGGIO FINALE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749839784"/>
      </p:ext>
    </p:extLst>
  </p:cSld>
  <p:clrMapOvr>
    <a:masterClrMapping/>
  </p:clrMapOvr>
  <p:transition spd="med">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fontScale="92500" lnSpcReduction="10000"/>
          </a:bodyPr>
          <a:lstStyle/>
          <a:p>
            <a:pPr algn="just">
              <a:spcAft>
                <a:spcPts val="1200"/>
              </a:spcAft>
            </a:pPr>
            <a:r>
              <a:rPr lang="it-IT" sz="2800" dirty="0"/>
              <a:t>Art. 19 del D. </a:t>
            </a:r>
            <a:r>
              <a:rPr lang="it-IT" sz="2800" dirty="0" err="1"/>
              <a:t>Lgs</a:t>
            </a:r>
            <a:r>
              <a:rPr lang="it-IT" sz="2800" dirty="0"/>
              <a:t>. n. 62/2017 </a:t>
            </a:r>
          </a:p>
          <a:p>
            <a:pPr marL="742950" lvl="1" indent="-285750" algn="just">
              <a:buFontTx/>
              <a:buChar char="-"/>
            </a:pPr>
            <a:r>
              <a:rPr lang="it-IT" sz="2800" dirty="0"/>
              <a:t> </a:t>
            </a:r>
            <a:r>
              <a:rPr lang="it-IT" sz="2800" b="1" dirty="0"/>
              <a:t>Italiano</a:t>
            </a:r>
            <a:r>
              <a:rPr lang="it-IT" sz="2800" dirty="0"/>
              <a:t>: comprensione della lettura e riflessione sulla lingua</a:t>
            </a:r>
          </a:p>
          <a:p>
            <a:pPr marL="742950" lvl="1" indent="-285750" algn="just">
              <a:buFontTx/>
              <a:buChar char="-"/>
            </a:pPr>
            <a:r>
              <a:rPr lang="it-IT" sz="2800" dirty="0"/>
              <a:t> </a:t>
            </a:r>
            <a:r>
              <a:rPr lang="it-IT" sz="2800" b="1" dirty="0"/>
              <a:t>Matematica</a:t>
            </a:r>
          </a:p>
          <a:p>
            <a:pPr marL="742950" lvl="1" indent="-285750" algn="just">
              <a:buFontTx/>
              <a:buChar char="-"/>
            </a:pPr>
            <a:r>
              <a:rPr lang="it-IT" sz="2800" dirty="0"/>
              <a:t> </a:t>
            </a:r>
            <a:r>
              <a:rPr lang="it-IT" sz="2800" b="1" dirty="0"/>
              <a:t>Inglese</a:t>
            </a:r>
            <a:r>
              <a:rPr lang="it-IT" sz="2800" dirty="0"/>
              <a:t>:</a:t>
            </a:r>
          </a:p>
          <a:p>
            <a:pPr marL="1200150" lvl="2" indent="-285750" algn="just">
              <a:buFontTx/>
              <a:buChar char="-"/>
            </a:pPr>
            <a:r>
              <a:rPr lang="it-IT" sz="2800" dirty="0"/>
              <a:t>lettura (</a:t>
            </a:r>
            <a:r>
              <a:rPr lang="it-IT" sz="2800" dirty="0" err="1"/>
              <a:t>reading</a:t>
            </a:r>
            <a:r>
              <a:rPr lang="it-IT" sz="2800" dirty="0"/>
              <a:t>)</a:t>
            </a:r>
          </a:p>
          <a:p>
            <a:pPr marL="1200150" lvl="2" indent="-285750" algn="just">
              <a:buFontTx/>
              <a:buChar char="-"/>
            </a:pPr>
            <a:r>
              <a:rPr lang="it-IT" sz="2800" dirty="0"/>
              <a:t>ascolto (</a:t>
            </a:r>
            <a:r>
              <a:rPr lang="it-IT" sz="2800" dirty="0" err="1"/>
              <a:t>listening</a:t>
            </a:r>
            <a:r>
              <a:rPr lang="it-IT" sz="2800" dirty="0"/>
              <a:t>)</a:t>
            </a:r>
          </a:p>
          <a:p>
            <a:pPr marL="742950" lvl="1" indent="-285750" algn="just">
              <a:buFontTx/>
              <a:buChar char="-"/>
            </a:pPr>
            <a:r>
              <a:rPr lang="it-IT" sz="2800" dirty="0"/>
              <a:t>costituiscono </a:t>
            </a:r>
            <a:r>
              <a:rPr lang="it-IT" sz="2800" b="1" dirty="0"/>
              <a:t>attività ordinaria </a:t>
            </a:r>
            <a:r>
              <a:rPr lang="it-IT" sz="2800" dirty="0"/>
              <a:t>d’istituto</a:t>
            </a:r>
          </a:p>
          <a:p>
            <a:pPr marL="742950" lvl="1" indent="-285750" algn="just">
              <a:buFontTx/>
              <a:buChar char="-"/>
            </a:pPr>
            <a:r>
              <a:rPr lang="it-IT" sz="2800" dirty="0"/>
              <a:t>si svolgono durante l’anno scolastico (marzo)</a:t>
            </a:r>
          </a:p>
          <a:p>
            <a:pPr marL="742950" lvl="1" indent="-285750" algn="just">
              <a:buFontTx/>
              <a:buChar char="-"/>
            </a:pPr>
            <a:r>
              <a:rPr lang="it-IT" sz="2800" dirty="0"/>
              <a:t>sono </a:t>
            </a:r>
            <a:r>
              <a:rPr lang="it-IT" sz="2800" b="1" dirty="0"/>
              <a:t>computer </a:t>
            </a:r>
            <a:r>
              <a:rPr lang="it-IT" sz="2800" b="1" dirty="0" err="1"/>
              <a:t>based</a:t>
            </a:r>
            <a:r>
              <a:rPr lang="it-IT" sz="2800" b="1" dirty="0"/>
              <a:t> </a:t>
            </a:r>
            <a:r>
              <a:rPr lang="it-IT" sz="2800" dirty="0"/>
              <a:t>(CBT)</a:t>
            </a:r>
          </a:p>
          <a:p>
            <a:pPr>
              <a:buFontTx/>
              <a:buChar char="-"/>
              <a:defRPr/>
            </a:pPr>
            <a:endParaRPr lang="it-IT" altLang="it-IT" sz="2800" dirty="0">
              <a:solidFill>
                <a:srgbClr val="00244B"/>
              </a:solidFill>
              <a:ea typeface="Arial" panose="020B0604020202020204" pitchFamily="34" charset="0"/>
            </a:endParaRPr>
          </a:p>
        </p:txBody>
      </p:sp>
      <p:sp>
        <p:nvSpPr>
          <p:cNvPr id="2" name="Titolo 1"/>
          <p:cNvSpPr>
            <a:spLocks noGrp="1"/>
          </p:cNvSpPr>
          <p:nvPr>
            <p:ph type="title"/>
          </p:nvPr>
        </p:nvSpPr>
        <p:spPr>
          <a:xfrm>
            <a:off x="683568"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851982449"/>
      </p:ext>
    </p:extLst>
  </p:cSld>
  <p:clrMapOvr>
    <a:masterClrMapping/>
  </p:clrMapOvr>
  <p:transition spd="med">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Autofit/>
          </a:bodyPr>
          <a:lstStyle/>
          <a:p>
            <a:pPr algn="just">
              <a:spcAft>
                <a:spcPts val="600"/>
              </a:spcAft>
            </a:pPr>
            <a:r>
              <a:rPr lang="it-IT" sz="2600" b="1" u="sng" dirty="0">
                <a:latin typeface="Candara" panose="020E0502030303020204" pitchFamily="34" charset="0"/>
              </a:rPr>
              <a:t>ITALIANO</a:t>
            </a:r>
            <a:endParaRPr lang="it-IT" sz="2600" b="1" dirty="0">
              <a:latin typeface="Candara" panose="020E0502030303020204" pitchFamily="34" charset="0"/>
            </a:endParaRPr>
          </a:p>
          <a:p>
            <a:pPr marL="742950" lvl="1" indent="-285750" algn="just">
              <a:spcAft>
                <a:spcPts val="600"/>
              </a:spcAft>
              <a:buFont typeface="Wingdings" charset="2"/>
              <a:buChar char="Ø"/>
            </a:pPr>
            <a:r>
              <a:rPr lang="it-IT" sz="2600" dirty="0">
                <a:latin typeface="Candara" panose="020E0502030303020204" pitchFamily="34" charset="0"/>
              </a:rPr>
              <a:t>è </a:t>
            </a:r>
            <a:r>
              <a:rPr lang="it-IT" sz="2600" b="1" dirty="0">
                <a:latin typeface="Candara" panose="020E0502030303020204" pitchFamily="34" charset="0"/>
              </a:rPr>
              <a:t>unica</a:t>
            </a:r>
            <a:r>
              <a:rPr lang="it-IT" sz="2600" dirty="0">
                <a:latin typeface="Candara" panose="020E0502030303020204" pitchFamily="34" charset="0"/>
              </a:rPr>
              <a:t> per tutti gli indirizzi di studio poiché riguarda prevalentemente la </a:t>
            </a:r>
            <a:r>
              <a:rPr lang="it-IT" sz="2600" b="1" dirty="0">
                <a:latin typeface="Candara" panose="020E0502030303020204" pitchFamily="34" charset="0"/>
              </a:rPr>
              <a:t>comprensione della lettura</a:t>
            </a:r>
          </a:p>
          <a:p>
            <a:pPr marL="742950" lvl="1" indent="-285750" algn="just">
              <a:spcAft>
                <a:spcPts val="600"/>
              </a:spcAft>
              <a:buFont typeface="Wingdings" charset="2"/>
              <a:buChar char="Ø"/>
            </a:pPr>
            <a:r>
              <a:rPr lang="it-IT" sz="2600" dirty="0">
                <a:latin typeface="Candara" panose="020E0502030303020204" pitchFamily="34" charset="0"/>
              </a:rPr>
              <a:t>durata </a:t>
            </a:r>
            <a:r>
              <a:rPr lang="it-IT" sz="2600" b="1" dirty="0">
                <a:latin typeface="Candara" panose="020E0502030303020204" pitchFamily="34" charset="0"/>
              </a:rPr>
              <a:t>120 minuti </a:t>
            </a:r>
            <a:r>
              <a:rPr lang="it-IT" sz="2600" dirty="0">
                <a:latin typeface="Candara" panose="020E0502030303020204" pitchFamily="34" charset="0"/>
              </a:rPr>
              <a:t>(135 minuti per allievi DSA o disabili)</a:t>
            </a:r>
          </a:p>
          <a:p>
            <a:pPr marL="742950" lvl="1" indent="-285750" algn="just">
              <a:spcAft>
                <a:spcPts val="600"/>
              </a:spcAft>
              <a:buFont typeface="Wingdings" charset="2"/>
              <a:buChar char="Ø"/>
            </a:pPr>
            <a:r>
              <a:rPr lang="it-IT" sz="2600" dirty="0">
                <a:latin typeface="Candara" panose="020E0502030303020204" pitchFamily="34" charset="0"/>
              </a:rPr>
              <a:t>si compone di 7 unità ciascuna con 7-10 domande</a:t>
            </a:r>
          </a:p>
          <a:p>
            <a:pPr marL="742950" lvl="1" indent="-285750" algn="just">
              <a:spcAft>
                <a:spcPts val="1800"/>
              </a:spcAft>
              <a:buFont typeface="Wingdings" charset="2"/>
              <a:buChar char="Ø"/>
            </a:pPr>
            <a:r>
              <a:rPr lang="it-IT" sz="2600" dirty="0">
                <a:latin typeface="Candara" panose="020E0502030303020204" pitchFamily="34" charset="0"/>
              </a:rPr>
              <a:t>documentazione (quadri di riferimento, note esplicative, ecc.) ed esempi disponibili sul sito INVALSI</a:t>
            </a:r>
            <a:endParaRPr lang="it-IT" sz="2600" u="sng" dirty="0">
              <a:latin typeface="Candara" panose="020E0502030303020204" pitchFamily="34" charset="0"/>
            </a:endParaRPr>
          </a:p>
          <a:p>
            <a:pPr>
              <a:buFontTx/>
              <a:buChar char="-"/>
              <a:defRPr/>
            </a:pPr>
            <a:endParaRPr lang="it-IT" altLang="it-IT" sz="2600" dirty="0">
              <a:solidFill>
                <a:srgbClr val="00244B"/>
              </a:solidFill>
              <a:ea typeface="Arial" panose="020B0604020202020204" pitchFamily="34" charset="0"/>
            </a:endParaRPr>
          </a:p>
        </p:txBody>
      </p:sp>
      <p:sp>
        <p:nvSpPr>
          <p:cNvPr id="5" name="Titolo 1">
            <a:extLst>
              <a:ext uri="{FF2B5EF4-FFF2-40B4-BE49-F238E27FC236}">
                <a16:creationId xmlns:a16="http://schemas.microsoft.com/office/drawing/2014/main" xmlns="" id="{C337801F-B0EA-450D-A4A3-8E6993873FC2}"/>
              </a:ext>
            </a:extLst>
          </p:cNvPr>
          <p:cNvSpPr txBox="1">
            <a:spLocks/>
          </p:cNvSpPr>
          <p:nvPr/>
        </p:nvSpPr>
        <p:spPr>
          <a:xfrm>
            <a:off x="683568" y="-99392"/>
            <a:ext cx="8229600" cy="11599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931785422"/>
      </p:ext>
    </p:extLst>
  </p:cSld>
  <p:clrMapOvr>
    <a:masterClrMapping/>
  </p:clrMapOvr>
  <p:transition spd="med">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58200" y="1268760"/>
            <a:ext cx="8229600" cy="4515895"/>
          </a:xfrm>
        </p:spPr>
        <p:txBody>
          <a:bodyPr>
            <a:normAutofit/>
          </a:bodyPr>
          <a:lstStyle/>
          <a:p>
            <a:pPr algn="just">
              <a:spcAft>
                <a:spcPts val="600"/>
              </a:spcAft>
            </a:pPr>
            <a:r>
              <a:rPr lang="it-IT" b="1" u="sng" dirty="0">
                <a:latin typeface="Candara" panose="020E0502030303020204" pitchFamily="34" charset="0"/>
              </a:rPr>
              <a:t>INGLESE</a:t>
            </a:r>
            <a:endParaRPr lang="it-IT" b="1" dirty="0">
              <a:latin typeface="Candara" panose="020E0502030303020204" pitchFamily="34" charset="0"/>
            </a:endParaRPr>
          </a:p>
          <a:p>
            <a:pPr marL="742950" lvl="1" indent="-285750" algn="just">
              <a:spcAft>
                <a:spcPts val="600"/>
              </a:spcAft>
              <a:buFont typeface="Wingdings" charset="2"/>
              <a:buChar char="Ø"/>
            </a:pPr>
            <a:r>
              <a:rPr lang="it-IT" sz="2400" dirty="0">
                <a:latin typeface="Candara" panose="020E0502030303020204" pitchFamily="34" charset="0"/>
              </a:rPr>
              <a:t>è </a:t>
            </a:r>
            <a:r>
              <a:rPr lang="it-IT" sz="2400" b="1" dirty="0">
                <a:latin typeface="Candara" panose="020E0502030303020204" pitchFamily="34" charset="0"/>
              </a:rPr>
              <a:t>unica</a:t>
            </a:r>
            <a:r>
              <a:rPr lang="it-IT" sz="2400" dirty="0">
                <a:latin typeface="Candara" panose="020E0502030303020204" pitchFamily="34" charset="0"/>
              </a:rPr>
              <a:t> per tutti gli indirizzi di studio si riferisce ai livelli B1 e B2 del QCER</a:t>
            </a:r>
          </a:p>
          <a:p>
            <a:pPr marL="742950" lvl="1" indent="-285750" algn="just">
              <a:spcAft>
                <a:spcPts val="600"/>
              </a:spcAft>
              <a:buFont typeface="Wingdings" charset="2"/>
              <a:buChar char="Ø"/>
            </a:pPr>
            <a:r>
              <a:rPr lang="it-IT" sz="2400" dirty="0">
                <a:latin typeface="Candara" panose="020E0502030303020204" pitchFamily="34" charset="0"/>
              </a:rPr>
              <a:t>durata:</a:t>
            </a:r>
          </a:p>
          <a:p>
            <a:pPr marL="1200150" lvl="2" indent="-285750" algn="just">
              <a:spcAft>
                <a:spcPts val="600"/>
              </a:spcAft>
              <a:buFont typeface="Wingdings" charset="2"/>
              <a:buChar char="ü"/>
            </a:pPr>
            <a:r>
              <a:rPr lang="it-IT" sz="2400" dirty="0">
                <a:latin typeface="Candara" panose="020E0502030303020204" pitchFamily="34" charset="0"/>
              </a:rPr>
              <a:t> </a:t>
            </a:r>
            <a:r>
              <a:rPr lang="it-IT" sz="2400" b="1" dirty="0">
                <a:latin typeface="Candara" panose="020E0502030303020204" pitchFamily="34" charset="0"/>
              </a:rPr>
              <a:t>90 minuti </a:t>
            </a:r>
            <a:r>
              <a:rPr lang="it-IT" sz="2400" dirty="0">
                <a:latin typeface="Candara" panose="020E0502030303020204" pitchFamily="34" charset="0"/>
              </a:rPr>
              <a:t>(105 minuti per allievi DSA o disabili) per la prova di lettura (</a:t>
            </a:r>
            <a:r>
              <a:rPr lang="it-IT" sz="2400" i="1" dirty="0" err="1">
                <a:latin typeface="Candara" panose="020E0502030303020204" pitchFamily="34" charset="0"/>
              </a:rPr>
              <a:t>reading</a:t>
            </a:r>
            <a:r>
              <a:rPr lang="it-IT" sz="2400" dirty="0">
                <a:latin typeface="Candara" panose="020E0502030303020204" pitchFamily="34" charset="0"/>
              </a:rPr>
              <a:t>)</a:t>
            </a:r>
          </a:p>
          <a:p>
            <a:pPr marL="1200150" lvl="2" indent="-285750" algn="just">
              <a:spcAft>
                <a:spcPts val="600"/>
              </a:spcAft>
              <a:buFont typeface="Wingdings" charset="2"/>
              <a:buChar char="ü"/>
            </a:pPr>
            <a:r>
              <a:rPr lang="it-IT" sz="2400" dirty="0">
                <a:latin typeface="Candara" panose="020E0502030303020204" pitchFamily="34" charset="0"/>
              </a:rPr>
              <a:t> </a:t>
            </a:r>
            <a:r>
              <a:rPr lang="it-IT" sz="2400" b="1" dirty="0">
                <a:latin typeface="Candara" panose="020E0502030303020204" pitchFamily="34" charset="0"/>
              </a:rPr>
              <a:t>60 minuti </a:t>
            </a:r>
            <a:r>
              <a:rPr lang="it-IT" sz="2400" dirty="0">
                <a:latin typeface="Candara" panose="020E0502030303020204" pitchFamily="34" charset="0"/>
              </a:rPr>
              <a:t>(75 minuti per allievi DSA o disabili) per la prova di ascolto (</a:t>
            </a:r>
            <a:r>
              <a:rPr lang="it-IT" sz="2400" i="1" dirty="0" err="1">
                <a:latin typeface="Candara" panose="020E0502030303020204" pitchFamily="34" charset="0"/>
              </a:rPr>
              <a:t>listening</a:t>
            </a:r>
            <a:r>
              <a:rPr lang="it-IT" sz="2400" dirty="0">
                <a:latin typeface="Candara" panose="020E0502030303020204" pitchFamily="34" charset="0"/>
              </a:rPr>
              <a:t>)</a:t>
            </a:r>
          </a:p>
          <a:p>
            <a:pPr marL="757238" lvl="2" indent="-288925" algn="just">
              <a:spcAft>
                <a:spcPts val="600"/>
              </a:spcAft>
              <a:buFont typeface="Wingdings" charset="2"/>
              <a:buChar char="Ø"/>
            </a:pPr>
            <a:r>
              <a:rPr lang="it-IT" sz="2400" dirty="0">
                <a:latin typeface="Candara" panose="020E0502030303020204" pitchFamily="34" charset="0"/>
              </a:rPr>
              <a:t>documentazione (quadri di riferimento, note esplicative, ecc.) ed esempi disponibili sul sito INVALSI</a:t>
            </a:r>
          </a:p>
        </p:txBody>
      </p:sp>
      <p:sp>
        <p:nvSpPr>
          <p:cNvPr id="7" name="Titolo 1">
            <a:extLst>
              <a:ext uri="{FF2B5EF4-FFF2-40B4-BE49-F238E27FC236}">
                <a16:creationId xmlns:a16="http://schemas.microsoft.com/office/drawing/2014/main" xmlns="" id="{E0169BC8-7B43-4519-B7C9-954E8C419E84}"/>
              </a:ext>
            </a:extLst>
          </p:cNvPr>
          <p:cNvSpPr>
            <a:spLocks noGrp="1"/>
          </p:cNvSpPr>
          <p:nvPr>
            <p:ph type="title"/>
          </p:nvPr>
        </p:nvSpPr>
        <p:spPr>
          <a:xfrm>
            <a:off x="558200"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826143809"/>
      </p:ext>
    </p:extLst>
  </p:cSld>
  <p:clrMapOvr>
    <a:masterClrMapping/>
  </p:clrMapOvr>
  <p:transition spd="med">
    <p:pul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8548"/>
            <a:ext cx="8229600" cy="4515895"/>
          </a:xfrm>
        </p:spPr>
        <p:txBody>
          <a:bodyPr>
            <a:normAutofit/>
          </a:bodyPr>
          <a:lstStyle/>
          <a:p>
            <a:pPr marL="0" indent="0">
              <a:buFontTx/>
              <a:buNone/>
              <a:defRPr/>
            </a:pPr>
            <a:endParaRPr lang="it-IT" altLang="it-IT" sz="3600" b="1" dirty="0">
              <a:solidFill>
                <a:srgbClr val="00244B"/>
              </a:solidFill>
              <a:ea typeface="Arial" panose="020B0604020202020204" pitchFamily="34" charset="0"/>
            </a:endParaRPr>
          </a:p>
          <a:p>
            <a:pPr>
              <a:buFontTx/>
              <a:buChar char="-"/>
              <a:defRPr/>
            </a:pPr>
            <a:endParaRPr lang="it-IT" altLang="it-IT" sz="2800" dirty="0">
              <a:solidFill>
                <a:srgbClr val="00244B"/>
              </a:solidFill>
              <a:ea typeface="Arial" panose="020B0604020202020204" pitchFamily="34" charset="0"/>
            </a:endParaRPr>
          </a:p>
        </p:txBody>
      </p:sp>
      <p:sp>
        <p:nvSpPr>
          <p:cNvPr id="5" name="Rettangolo 4"/>
          <p:cNvSpPr/>
          <p:nvPr/>
        </p:nvSpPr>
        <p:spPr>
          <a:xfrm>
            <a:off x="313655" y="1275095"/>
            <a:ext cx="8455497" cy="4708981"/>
          </a:xfrm>
          <a:prstGeom prst="rect">
            <a:avLst/>
          </a:prstGeom>
        </p:spPr>
        <p:txBody>
          <a:bodyPr wrap="square">
            <a:spAutoFit/>
          </a:bodyPr>
          <a:lstStyle/>
          <a:p>
            <a:pPr marL="274320" lvl="0" indent="-274320" algn="just">
              <a:spcBef>
                <a:spcPct val="20000"/>
              </a:spcBef>
              <a:spcAft>
                <a:spcPts val="600"/>
              </a:spcAft>
              <a:buClr>
                <a:srgbClr val="31B6FD"/>
              </a:buClr>
              <a:buSzPct val="100000"/>
              <a:buFont typeface="Symbol" pitchFamily="18" charset="2"/>
              <a:buChar char=""/>
            </a:pPr>
            <a:r>
              <a:rPr lang="it-IT" sz="2400" b="1" u="sng" dirty="0">
                <a:solidFill>
                  <a:schemeClr val="tx2"/>
                </a:solidFill>
                <a:latin typeface="Candara" panose="020E0502030303020204" pitchFamily="34" charset="0"/>
              </a:rPr>
              <a:t>MATEMATICA</a:t>
            </a:r>
            <a:endParaRPr lang="it-IT" sz="2400" b="1" dirty="0">
              <a:solidFill>
                <a:schemeClr val="tx2"/>
              </a:solidFill>
              <a:latin typeface="Candara" panose="020E0502030303020204" pitchFamily="34" charset="0"/>
            </a:endParaRPr>
          </a:p>
          <a:p>
            <a:pPr algn="just">
              <a:spcAft>
                <a:spcPts val="600"/>
              </a:spcAft>
            </a:pPr>
            <a:endParaRPr lang="it-IT" sz="2000" b="1" dirty="0">
              <a:solidFill>
                <a:schemeClr val="tx2"/>
              </a:solidFill>
              <a:latin typeface="Candara" panose="020E0502030303020204" pitchFamily="34" charset="0"/>
            </a:endParaRP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si attesta in buona parte sui traguardi in uscita del IV anno della scuola secondaria di secondo grado</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si articola in </a:t>
            </a:r>
            <a:r>
              <a:rPr lang="it-IT" sz="2400" b="1" dirty="0">
                <a:solidFill>
                  <a:schemeClr val="tx2"/>
                </a:solidFill>
                <a:latin typeface="Candara" panose="020E0502030303020204" pitchFamily="34" charset="0"/>
              </a:rPr>
              <a:t>tre macro-tipologie </a:t>
            </a:r>
            <a:r>
              <a:rPr lang="it-IT" sz="2400" dirty="0">
                <a:solidFill>
                  <a:schemeClr val="tx2"/>
                </a:solidFill>
                <a:latin typeface="Candara" panose="020E0502030303020204" pitchFamily="34" charset="0"/>
              </a:rPr>
              <a:t>differenti:  </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licei non scientifici e istituti professionali</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istituti tecnici</a:t>
            </a:r>
          </a:p>
          <a:p>
            <a:pPr marL="1257300" lvl="2" indent="-342900" algn="just">
              <a:spcAft>
                <a:spcPts val="600"/>
              </a:spcAft>
              <a:buClr>
                <a:schemeClr val="bg2">
                  <a:lumMod val="75000"/>
                </a:schemeClr>
              </a:buClr>
              <a:buFont typeface="Wingdings" panose="05000000000000000000" pitchFamily="2" charset="2"/>
              <a:buChar char="ü"/>
            </a:pPr>
            <a:r>
              <a:rPr lang="it-IT" sz="2400" dirty="0">
                <a:solidFill>
                  <a:schemeClr val="tx2"/>
                </a:solidFill>
                <a:latin typeface="Candara" panose="020E0502030303020204" pitchFamily="34" charset="0"/>
              </a:rPr>
              <a:t> licei scientifici (tutte le opzioni)</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durata </a:t>
            </a:r>
            <a:r>
              <a:rPr lang="it-IT" sz="2400" b="1" dirty="0">
                <a:solidFill>
                  <a:schemeClr val="tx2"/>
                </a:solidFill>
                <a:latin typeface="Candara" panose="020E0502030303020204" pitchFamily="34" charset="0"/>
              </a:rPr>
              <a:t>120 minuti </a:t>
            </a:r>
            <a:r>
              <a:rPr lang="it-IT" sz="2400" dirty="0">
                <a:solidFill>
                  <a:schemeClr val="tx2"/>
                </a:solidFill>
                <a:latin typeface="Candara" panose="020E0502030303020204" pitchFamily="34" charset="0"/>
              </a:rPr>
              <a:t>(135 minuti per allievi DSA o disabili)</a:t>
            </a:r>
          </a:p>
          <a:p>
            <a:pPr marL="800100" lvl="1" indent="-342900" algn="just">
              <a:spcAft>
                <a:spcPts val="600"/>
              </a:spcAft>
              <a:buClr>
                <a:schemeClr val="bg2">
                  <a:lumMod val="75000"/>
                </a:schemeClr>
              </a:buClr>
              <a:buFont typeface="Wingdings" panose="05000000000000000000" pitchFamily="2" charset="2"/>
              <a:buChar char="Ø"/>
            </a:pPr>
            <a:r>
              <a:rPr lang="it-IT" sz="2400" dirty="0">
                <a:solidFill>
                  <a:schemeClr val="tx2"/>
                </a:solidFill>
                <a:latin typeface="Candara" panose="020E0502030303020204" pitchFamily="34" charset="0"/>
              </a:rPr>
              <a:t>documentazione (quadri di riferimento, note esplicative, ecc.) ed esempi disponibili sul sito INVALSI</a:t>
            </a:r>
          </a:p>
        </p:txBody>
      </p:sp>
      <p:sp>
        <p:nvSpPr>
          <p:cNvPr id="8" name="Titolo 1">
            <a:extLst>
              <a:ext uri="{FF2B5EF4-FFF2-40B4-BE49-F238E27FC236}">
                <a16:creationId xmlns:a16="http://schemas.microsoft.com/office/drawing/2014/main" xmlns="" id="{FECB4F96-6889-4DF0-B7DB-9DF35A3A2E6A}"/>
              </a:ext>
            </a:extLst>
          </p:cNvPr>
          <p:cNvSpPr>
            <a:spLocks noGrp="1"/>
          </p:cNvSpPr>
          <p:nvPr>
            <p:ph type="title"/>
          </p:nvPr>
        </p:nvSpPr>
        <p:spPr>
          <a:xfrm>
            <a:off x="683568" y="-166351"/>
            <a:ext cx="8229600" cy="1159908"/>
          </a:xfrm>
        </p:spPr>
        <p:txBody>
          <a:bodyPr>
            <a:normAutofit/>
          </a:bodyPr>
          <a:lstStyle/>
          <a:p>
            <a:r>
              <a:rPr lang="it-IT" sz="2700" b="1" dirty="0">
                <a:solidFill>
                  <a:schemeClr val="bg1"/>
                </a:solidFill>
                <a:latin typeface="Calibri" panose="020F0502020204030204" pitchFamily="34" charset="0"/>
              </a:rPr>
              <a:t>PROVE SCRITTE A CARATTERE NAZIONALE PREDISPOSTE 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14344534"/>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412776"/>
            <a:ext cx="8229600" cy="4515895"/>
          </a:xfrm>
        </p:spPr>
        <p:txBody>
          <a:bodyPr>
            <a:noAutofit/>
          </a:bodyPr>
          <a:lstStyle/>
          <a:p>
            <a:pPr algn="just"/>
            <a:r>
              <a:rPr lang="it-IT" sz="2800" dirty="0"/>
              <a:t>La valutazione è </a:t>
            </a:r>
            <a:r>
              <a:rPr lang="it-IT" sz="2800" b="1" dirty="0"/>
              <a:t>coerente con l'offerta formativa </a:t>
            </a:r>
            <a:r>
              <a:rPr lang="it-IT" sz="2800" dirty="0"/>
              <a:t>delle istituzioni scolastiche, con la personalizzazione dei percorsi e con le Indicazioni Nazionali e le Linee guida.</a:t>
            </a:r>
          </a:p>
          <a:p>
            <a:pPr algn="just"/>
            <a:endParaRPr lang="it-IT" sz="2000" dirty="0"/>
          </a:p>
          <a:p>
            <a:pPr algn="just"/>
            <a:r>
              <a:rPr lang="it-IT" sz="2800" dirty="0"/>
              <a:t>La valutazione  è effettuata dai docenti nell'esercizio della propria autonomia professionale, </a:t>
            </a:r>
            <a:r>
              <a:rPr lang="it-IT" sz="2800" u="sng" dirty="0"/>
              <a:t>in conformità con i criteri e le modalità definiti dal </a:t>
            </a:r>
            <a:r>
              <a:rPr lang="it-IT" sz="2800" b="1" u="sng" dirty="0"/>
              <a:t>collegio dei docenti </a:t>
            </a:r>
            <a:r>
              <a:rPr lang="it-IT" sz="2800" u="sng" dirty="0"/>
              <a:t>e inseriti nel </a:t>
            </a:r>
            <a:r>
              <a:rPr lang="it-IT" sz="2800" b="1" u="sng" dirty="0"/>
              <a:t>piano triennale dell'offerta formativa.</a:t>
            </a:r>
          </a:p>
        </p:txBody>
      </p:sp>
      <p:sp>
        <p:nvSpPr>
          <p:cNvPr id="2" name="Titolo 1"/>
          <p:cNvSpPr>
            <a:spLocks noGrp="1"/>
          </p:cNvSpPr>
          <p:nvPr>
            <p:ph type="title"/>
          </p:nvPr>
        </p:nvSpPr>
        <p:spPr>
          <a:xfrm>
            <a:off x="611560" y="116632"/>
            <a:ext cx="8229600" cy="432048"/>
          </a:xfrm>
          <a:solidFill>
            <a:schemeClr val="accent2"/>
          </a:solidFill>
          <a:ln>
            <a:solidFill>
              <a:schemeClr val="accent1"/>
            </a:solidFill>
          </a:ln>
        </p:spPr>
        <p:txBody>
          <a:bodyPr>
            <a:normAutofit fontScale="90000"/>
          </a:bodyPr>
          <a:lstStyle/>
          <a:p>
            <a:r>
              <a:rPr lang="it-IT" sz="3200" b="1" dirty="0">
                <a:solidFill>
                  <a:schemeClr val="bg1"/>
                </a:solidFill>
                <a:latin typeface="Calibri" panose="020F0502020204030204" pitchFamily="34" charset="0"/>
              </a:rPr>
              <a:t>CARATTERISTICHE DELLA VALUTAZIONE</a:t>
            </a:r>
          </a:p>
        </p:txBody>
      </p:sp>
    </p:spTree>
    <p:extLst>
      <p:ext uri="{BB962C8B-B14F-4D97-AF65-F5344CB8AC3E}">
        <p14:creationId xmlns:p14="http://schemas.microsoft.com/office/powerpoint/2010/main" val="933021044"/>
      </p:ext>
    </p:extLst>
  </p:cSld>
  <p:clrMapOvr>
    <a:masterClrMapping/>
  </p:clrMapOvr>
  <p:transition spd="med">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25552" y="1124744"/>
            <a:ext cx="8229600" cy="4816756"/>
          </a:xfrm>
        </p:spPr>
        <p:txBody>
          <a:bodyPr>
            <a:normAutofit fontScale="85000" lnSpcReduction="20000"/>
          </a:bodyPr>
          <a:lstStyle/>
          <a:p>
            <a:pPr marL="182563" lvl="1" indent="-182563">
              <a:buClr>
                <a:srgbClr val="006699"/>
              </a:buClr>
              <a:buFont typeface="Arial" pitchFamily="34" charset="0"/>
              <a:buChar char="•"/>
            </a:pPr>
            <a:r>
              <a:rPr lang="it-IT" sz="2600" b="1" dirty="0"/>
              <a:t>Date</a:t>
            </a:r>
          </a:p>
          <a:p>
            <a:pPr marL="0" lvl="1" indent="0">
              <a:buClr>
                <a:srgbClr val="006699"/>
              </a:buClr>
              <a:buNone/>
            </a:pPr>
            <a:r>
              <a:rPr lang="it-IT" sz="2600" dirty="0"/>
              <a:t> </a:t>
            </a:r>
            <a:r>
              <a:rPr lang="it-IT" sz="2600" dirty="0">
                <a:hlinkClick r:id="rId3">
                  <a:extLst>
                    <a:ext uri="{A12FA001-AC4F-418D-AE19-62706E023703}">
                      <ahyp:hlinkClr xmlns:ahyp="http://schemas.microsoft.com/office/drawing/2018/hyperlinkcolor" xmlns="" val="tx"/>
                    </a:ext>
                  </a:extLst>
                </a:hlinkClick>
              </a:rPr>
              <a:t>https://invalsi-areaprove.cineca.it/index.php?get=static&amp;pag=home</a:t>
            </a:r>
            <a:r>
              <a:rPr lang="it-IT" sz="2600" dirty="0"/>
              <a:t> </a:t>
            </a:r>
          </a:p>
          <a:p>
            <a:pPr marL="0" lvl="1">
              <a:buClr>
                <a:srgbClr val="006699"/>
              </a:buClr>
            </a:pPr>
            <a:endParaRPr lang="it-IT" sz="2600" dirty="0"/>
          </a:p>
          <a:p>
            <a:pPr marL="182563" lvl="1" indent="-182563">
              <a:buClr>
                <a:srgbClr val="006699"/>
              </a:buClr>
              <a:buFont typeface="Arial" pitchFamily="34" charset="0"/>
              <a:buChar char="•"/>
            </a:pPr>
            <a:r>
              <a:rPr lang="it-IT" sz="2600" b="1" dirty="0"/>
              <a:t>Quadri di riferimento</a:t>
            </a:r>
          </a:p>
          <a:p>
            <a:pPr marL="0" lvl="1" indent="0">
              <a:buClr>
                <a:srgbClr val="006699"/>
              </a:buClr>
              <a:buNone/>
            </a:pPr>
            <a:r>
              <a:rPr lang="it-IT" sz="2600" dirty="0"/>
              <a:t> </a:t>
            </a:r>
            <a:r>
              <a:rPr lang="it-IT" sz="2600" dirty="0">
                <a:hlinkClick r:id="rId4">
                  <a:extLst>
                    <a:ext uri="{A12FA001-AC4F-418D-AE19-62706E023703}">
                      <ahyp:hlinkClr xmlns:ahyp="http://schemas.microsoft.com/office/drawing/2018/hyperlinkcolor" xmlns="" val="tx"/>
                    </a:ext>
                  </a:extLst>
                </a:hlinkClick>
              </a:rPr>
              <a:t>https://invalsi-areaprove.cineca.it/index.php?get=static&amp;pag=qdr</a:t>
            </a:r>
            <a:r>
              <a:rPr lang="it-IT" sz="2600" dirty="0"/>
              <a:t> </a:t>
            </a:r>
          </a:p>
          <a:p>
            <a:pPr marL="182563" lvl="1" indent="-182563">
              <a:buClr>
                <a:srgbClr val="006699"/>
              </a:buClr>
              <a:buFont typeface="Arial" pitchFamily="34" charset="0"/>
              <a:buChar char="•"/>
            </a:pPr>
            <a:endParaRPr lang="it-IT" sz="2600" dirty="0"/>
          </a:p>
          <a:p>
            <a:pPr marL="182563" lvl="1" indent="-182563">
              <a:buClr>
                <a:srgbClr val="006699"/>
              </a:buClr>
              <a:buFont typeface="Arial" pitchFamily="34" charset="0"/>
              <a:buChar char="•"/>
            </a:pPr>
            <a:r>
              <a:rPr lang="it-IT" sz="2600" b="1" dirty="0"/>
              <a:t>Materiale informativo</a:t>
            </a:r>
          </a:p>
          <a:p>
            <a:pPr marL="0" lvl="1" indent="0">
              <a:buClr>
                <a:srgbClr val="006699"/>
              </a:buClr>
              <a:buNone/>
            </a:pPr>
            <a:r>
              <a:rPr lang="it-IT" sz="2600" dirty="0">
                <a:hlinkClick r:id="rId5">
                  <a:extLst>
                    <a:ext uri="{A12FA001-AC4F-418D-AE19-62706E023703}">
                      <ahyp:hlinkClr xmlns:ahyp="http://schemas.microsoft.com/office/drawing/2018/hyperlinkcolor" xmlns="" val="tx"/>
                    </a:ext>
                  </a:extLst>
                </a:hlinkClick>
              </a:rPr>
              <a:t>https://invalsi-areaprove.cineca.it/index.php?get=static&amp;pag=materiale_informativo_sec_secondo_grado</a:t>
            </a:r>
            <a:endParaRPr lang="it-IT" sz="2600" dirty="0"/>
          </a:p>
          <a:p>
            <a:pPr marL="182563" lvl="1" indent="-182563">
              <a:buClr>
                <a:srgbClr val="006699"/>
              </a:buClr>
              <a:buFont typeface="Arial" pitchFamily="34" charset="0"/>
              <a:buChar char="•"/>
            </a:pPr>
            <a:endParaRPr lang="it-IT" sz="2600" dirty="0"/>
          </a:p>
          <a:p>
            <a:pPr marL="182563" indent="-182563">
              <a:buClr>
                <a:srgbClr val="006699"/>
              </a:buClr>
              <a:buFont typeface="Arial" pitchFamily="34" charset="0"/>
              <a:buChar char="•"/>
            </a:pPr>
            <a:r>
              <a:rPr lang="it-IT" sz="2600" b="1" dirty="0"/>
              <a:t>Esempi</a:t>
            </a:r>
          </a:p>
          <a:p>
            <a:pPr marL="182563" indent="-182563">
              <a:buClr>
                <a:srgbClr val="006699"/>
              </a:buClr>
              <a:buFont typeface="Arial" pitchFamily="34" charset="0"/>
              <a:buChar char="•"/>
            </a:pPr>
            <a:r>
              <a:rPr lang="it-IT" sz="2600" dirty="0"/>
              <a:t> </a:t>
            </a:r>
            <a:r>
              <a:rPr lang="it-IT" sz="2600" dirty="0">
                <a:hlinkClick r:id="rId6">
                  <a:extLst>
                    <a:ext uri="{A12FA001-AC4F-418D-AE19-62706E023703}">
                      <ahyp:hlinkClr xmlns:ahyp="http://schemas.microsoft.com/office/drawing/2018/hyperlinkcolor" xmlns="" val="tx"/>
                    </a:ext>
                  </a:extLst>
                </a:hlinkClick>
              </a:rPr>
              <a:t>https://invalsi-areaprove.cineca.it/index.php?get=static&amp;pag=esempi_prove_grado_13</a:t>
            </a:r>
            <a:r>
              <a:rPr lang="it-IT" sz="2600" dirty="0"/>
              <a:t> </a:t>
            </a:r>
          </a:p>
          <a:p>
            <a:pPr>
              <a:buFontTx/>
              <a:buChar char="-"/>
              <a:defRPr/>
            </a:pPr>
            <a:endParaRPr lang="it-IT" altLang="it-IT" sz="2800" dirty="0">
              <a:solidFill>
                <a:srgbClr val="00244B"/>
              </a:solidFill>
              <a:ea typeface="Arial" panose="020B0604020202020204" pitchFamily="34" charset="0"/>
            </a:endParaRPr>
          </a:p>
        </p:txBody>
      </p:sp>
      <p:sp>
        <p:nvSpPr>
          <p:cNvPr id="7" name="Titolo 1">
            <a:extLst>
              <a:ext uri="{FF2B5EF4-FFF2-40B4-BE49-F238E27FC236}">
                <a16:creationId xmlns:a16="http://schemas.microsoft.com/office/drawing/2014/main" xmlns="" id="{77683A19-B30B-4450-B795-99251F377DA1}"/>
              </a:ext>
            </a:extLst>
          </p:cNvPr>
          <p:cNvSpPr>
            <a:spLocks noGrp="1"/>
          </p:cNvSpPr>
          <p:nvPr>
            <p:ph type="title"/>
          </p:nvPr>
        </p:nvSpPr>
        <p:spPr>
          <a:xfrm>
            <a:off x="755576" y="-99392"/>
            <a:ext cx="8229600" cy="1159908"/>
          </a:xfrm>
        </p:spPr>
        <p:txBody>
          <a:bodyPr>
            <a:normAutofit/>
          </a:bodyPr>
          <a:lstStyle/>
          <a:p>
            <a:r>
              <a:rPr lang="it-IT" sz="2700" b="1" dirty="0">
                <a:solidFill>
                  <a:schemeClr val="bg1"/>
                </a:solidFill>
                <a:latin typeface="Calibri" panose="020F0502020204030204" pitchFamily="34" charset="0"/>
              </a:rPr>
              <a:t>PROVE SCRITTE A CARATTERE NAZIONALE </a:t>
            </a:r>
            <a:r>
              <a:rPr lang="it-IT" sz="2700" b="1" dirty="0" smtClean="0">
                <a:solidFill>
                  <a:schemeClr val="bg1"/>
                </a:solidFill>
                <a:latin typeface="Calibri" panose="020F0502020204030204" pitchFamily="34" charset="0"/>
              </a:rPr>
              <a:t>PREDISPOSTE </a:t>
            </a:r>
            <a:r>
              <a:rPr lang="it-IT" sz="2700" b="1" dirty="0">
                <a:solidFill>
                  <a:schemeClr val="bg1"/>
                </a:solidFill>
                <a:latin typeface="Calibri" panose="020F0502020204030204" pitchFamily="34" charset="0"/>
              </a:rPr>
              <a:t>DALL’INVALSI</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67365189"/>
      </p:ext>
    </p:extLst>
  </p:cSld>
  <p:clrMapOvr>
    <a:masterClrMapping/>
  </p:clrMapOvr>
  <p:transition spd="med">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412776"/>
            <a:ext cx="8229600" cy="4706220"/>
          </a:xfrm>
        </p:spPr>
        <p:txBody>
          <a:bodyPr>
            <a:normAutofit fontScale="62500" lnSpcReduction="20000"/>
          </a:bodyPr>
          <a:lstStyle/>
          <a:p>
            <a:pPr marL="0" indent="0" algn="just">
              <a:buNone/>
              <a:defRPr/>
            </a:pPr>
            <a:r>
              <a:rPr lang="it-IT" altLang="it-IT" sz="3800" dirty="0">
                <a:ea typeface="Arial" panose="020B0604020202020204" pitchFamily="34" charset="0"/>
              </a:rPr>
              <a:t>Dovranno essere emanati 3 decreti ministeriali e precisamente:</a:t>
            </a:r>
          </a:p>
          <a:p>
            <a:pPr marL="0" indent="0" algn="just">
              <a:buNone/>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adozione del modello di Curriculum dello studente</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criteri per la composizione delle Commissioni</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538163" indent="-538163" algn="just">
              <a:buFont typeface="Wingdings" panose="05000000000000000000" pitchFamily="2" charset="2"/>
              <a:buChar char="Ø"/>
              <a:defRPr/>
            </a:pPr>
            <a:r>
              <a:rPr lang="it-IT" altLang="it-IT" sz="3800" dirty="0">
                <a:ea typeface="Arial" panose="020B0604020202020204" pitchFamily="34" charset="0"/>
              </a:rPr>
              <a:t>DM su scelta materie e modalità organizzative colloquio</a:t>
            </a:r>
          </a:p>
          <a:p>
            <a:pPr marL="538163" indent="-538163" algn="just">
              <a:buFont typeface="Wingdings" panose="05000000000000000000" pitchFamily="2" charset="2"/>
              <a:buChar char="Ø"/>
              <a:defRPr/>
            </a:pPr>
            <a:endParaRPr lang="it-IT" altLang="it-IT" sz="3800" dirty="0">
              <a:ea typeface="Arial" panose="020B0604020202020204" pitchFamily="34" charset="0"/>
            </a:endParaRPr>
          </a:p>
          <a:p>
            <a:pPr marL="0" indent="0" algn="just">
              <a:buNone/>
              <a:defRPr/>
            </a:pPr>
            <a:r>
              <a:rPr lang="it-IT" altLang="it-IT" sz="3800" dirty="0">
                <a:ea typeface="Arial" panose="020B0604020202020204" pitchFamily="34" charset="0"/>
              </a:rPr>
              <a:t>La pubblicazione dell’O.M. su modalità di svolgimento dell’esame e funzionamento delle Commissioni è prevista per </a:t>
            </a:r>
            <a:r>
              <a:rPr lang="it-IT" altLang="it-IT" sz="3800" b="1" dirty="0">
                <a:ea typeface="Arial" panose="020B0604020202020204" pitchFamily="34" charset="0"/>
              </a:rPr>
              <a:t>febbraio 2019</a:t>
            </a:r>
          </a:p>
        </p:txBody>
      </p:sp>
      <p:sp>
        <p:nvSpPr>
          <p:cNvPr id="2" name="Titolo 1"/>
          <p:cNvSpPr>
            <a:spLocks noGrp="1"/>
          </p:cNvSpPr>
          <p:nvPr>
            <p:ph type="title"/>
          </p:nvPr>
        </p:nvSpPr>
        <p:spPr>
          <a:xfrm>
            <a:off x="427110" y="188640"/>
            <a:ext cx="8229600" cy="792088"/>
          </a:xfrm>
        </p:spPr>
        <p:txBody>
          <a:bodyPr>
            <a:normAutofit fontScale="90000"/>
          </a:bodyPr>
          <a:lstStyle/>
          <a:p>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LE PROSSIME SCADENZE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66550226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484784"/>
            <a:ext cx="8229600" cy="4758200"/>
          </a:xfrm>
        </p:spPr>
        <p:txBody>
          <a:bodyPr>
            <a:normAutofit/>
          </a:bodyPr>
          <a:lstStyle/>
          <a:p>
            <a:pPr marL="0" indent="0" algn="ctr">
              <a:buNone/>
            </a:pPr>
            <a:endParaRPr lang="it-IT" sz="2600" dirty="0">
              <a:latin typeface="Calibri" panose="020F0502020204030204" pitchFamily="34" charset="0"/>
            </a:endParaRPr>
          </a:p>
          <a:p>
            <a:pPr algn="just">
              <a:lnSpc>
                <a:spcPts val="2400"/>
              </a:lnSpc>
              <a:spcBef>
                <a:spcPts val="1200"/>
              </a:spcBef>
            </a:pPr>
            <a:r>
              <a:rPr lang="it-IT" sz="2800" b="1" dirty="0"/>
              <a:t>La valutazione del comportamento si riferisce allo sviluppo delle competenze di cittadinanza</a:t>
            </a:r>
            <a:r>
              <a:rPr lang="it-IT" sz="2800" dirty="0"/>
              <a:t>. </a:t>
            </a:r>
          </a:p>
          <a:p>
            <a:pPr marL="0" indent="0">
              <a:lnSpc>
                <a:spcPts val="2400"/>
              </a:lnSpc>
              <a:spcBef>
                <a:spcPts val="1200"/>
              </a:spcBef>
              <a:buNone/>
            </a:pPr>
            <a:endParaRPr lang="it-IT" sz="2800" dirty="0"/>
          </a:p>
          <a:p>
            <a:pPr algn="just">
              <a:lnSpc>
                <a:spcPts val="2400"/>
              </a:lnSpc>
              <a:spcBef>
                <a:spcPts val="1200"/>
              </a:spcBef>
            </a:pPr>
            <a:r>
              <a:rPr lang="it-IT" sz="2800" dirty="0"/>
              <a:t>Lo </a:t>
            </a:r>
            <a:r>
              <a:rPr lang="it-IT" sz="2800" b="1" dirty="0"/>
              <a:t>Statuto delle studentesse e degli studenti</a:t>
            </a:r>
            <a:r>
              <a:rPr lang="it-IT" sz="2800" dirty="0"/>
              <a:t>, il </a:t>
            </a:r>
            <a:r>
              <a:rPr lang="it-IT" sz="2800" b="1" dirty="0"/>
              <a:t>Patto educativo di corresponsabilità </a:t>
            </a:r>
            <a:r>
              <a:rPr lang="it-IT" sz="2800" dirty="0"/>
              <a:t>e i </a:t>
            </a:r>
            <a:r>
              <a:rPr lang="it-IT" sz="2800" b="1" dirty="0"/>
              <a:t>regolamenti</a:t>
            </a:r>
            <a:r>
              <a:rPr lang="it-IT" sz="2800" dirty="0"/>
              <a:t> approvati dalle istituzioni scolastiche </a:t>
            </a:r>
            <a:r>
              <a:rPr lang="it-IT" sz="2800" u="sng" dirty="0"/>
              <a:t>ne costituiscono i riferimenti essenziali</a:t>
            </a:r>
            <a:r>
              <a:rPr lang="it-IT" sz="2800" dirty="0"/>
              <a:t>. </a:t>
            </a:r>
          </a:p>
          <a:p>
            <a:pPr marL="0" indent="0">
              <a:lnSpc>
                <a:spcPts val="2000"/>
              </a:lnSpc>
              <a:spcBef>
                <a:spcPts val="1200"/>
              </a:spcBef>
              <a:buNone/>
            </a:pPr>
            <a:r>
              <a:rPr lang="it-IT" sz="4200" dirty="0"/>
              <a:t> </a:t>
            </a:r>
          </a:p>
        </p:txBody>
      </p:sp>
      <p:sp>
        <p:nvSpPr>
          <p:cNvPr id="2" name="Titolo 1"/>
          <p:cNvSpPr>
            <a:spLocks noGrp="1"/>
          </p:cNvSpPr>
          <p:nvPr>
            <p:ph type="title"/>
          </p:nvPr>
        </p:nvSpPr>
        <p:spPr>
          <a:xfrm>
            <a:off x="611560" y="260648"/>
            <a:ext cx="8229600" cy="936104"/>
          </a:xfrm>
          <a:solidFill>
            <a:schemeClr val="accent2"/>
          </a:solidFill>
        </p:spPr>
        <p:txBody>
          <a:bodyPr>
            <a:normAutofit/>
          </a:bodyPr>
          <a:lstStyle/>
          <a:p>
            <a:r>
              <a:rPr lang="it-IT" sz="2700" b="1" dirty="0" smtClean="0">
                <a:solidFill>
                  <a:schemeClr val="bg1"/>
                </a:solidFill>
                <a:latin typeface="Calibri" panose="020F0502020204030204" pitchFamily="34" charset="0"/>
              </a:rPr>
              <a:t>LA </a:t>
            </a:r>
            <a:r>
              <a:rPr lang="it-IT" sz="2700" b="1" dirty="0">
                <a:solidFill>
                  <a:schemeClr val="bg1"/>
                </a:solidFill>
                <a:latin typeface="Calibri" panose="020F0502020204030204" pitchFamily="34" charset="0"/>
              </a:rPr>
              <a:t>VALUTAZIONE </a:t>
            </a:r>
            <a:r>
              <a:rPr lang="it-IT" sz="2700" b="1" dirty="0" smtClean="0">
                <a:solidFill>
                  <a:schemeClr val="bg1"/>
                </a:solidFill>
                <a:latin typeface="Calibri" panose="020F0502020204030204" pitchFamily="34" charset="0"/>
              </a:rPr>
              <a:t>DEL COMPORTAMENTO </a:t>
            </a:r>
            <a:endParaRPr lang="it-IT" sz="27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0631762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2132856"/>
            <a:ext cx="8229600" cy="4515895"/>
          </a:xfrm>
        </p:spPr>
        <p:txBody>
          <a:bodyPr>
            <a:normAutofit/>
          </a:bodyPr>
          <a:lstStyle/>
          <a:p>
            <a:pPr marL="609600" indent="-609600" algn="just"/>
            <a:r>
              <a:rPr lang="it-IT" sz="2800" dirty="0"/>
              <a:t>Per favorire i </a:t>
            </a:r>
            <a:r>
              <a:rPr lang="it-IT" sz="2800" b="1" dirty="0"/>
              <a:t>rapporti scuola-famiglia</a:t>
            </a:r>
            <a:r>
              <a:rPr lang="it-IT" sz="2800" dirty="0"/>
              <a:t>, le istituzioni scolastiche adottano modalità di comunicazione efficaci e trasparenti in merito alla valutazione del percorso scolastico </a:t>
            </a:r>
            <a:r>
              <a:rPr lang="it-IT" sz="2800" dirty="0" smtClean="0"/>
              <a:t>degli </a:t>
            </a:r>
            <a:r>
              <a:rPr lang="it-IT" sz="2800" dirty="0"/>
              <a:t>studenti. </a:t>
            </a:r>
          </a:p>
          <a:p>
            <a:pPr marL="609600" indent="-609600" algn="just"/>
            <a:endParaRPr lang="it-IT" sz="2800" dirty="0"/>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683568" y="620688"/>
            <a:ext cx="8229600" cy="786416"/>
          </a:xfrm>
          <a:solidFill>
            <a:schemeClr val="accent2"/>
          </a:solidFill>
        </p:spPr>
        <p:txBody>
          <a:bodyPr>
            <a:normAutofit/>
          </a:bodyPr>
          <a:lstStyle/>
          <a:p>
            <a:pPr lvl="0">
              <a:spcBef>
                <a:spcPct val="20000"/>
              </a:spcBef>
              <a:buClr>
                <a:srgbClr val="31B6FD"/>
              </a:buClr>
              <a:buSzPct val="100000"/>
            </a:pPr>
            <a:r>
              <a:rPr lang="it-IT" sz="2600" b="1" dirty="0">
                <a:solidFill>
                  <a:schemeClr val="bg1"/>
                </a:solidFill>
                <a:ea typeface="+mn-ea"/>
                <a:cs typeface="+mn-cs"/>
              </a:rPr>
              <a:t>TRASPARENZA DELLA </a:t>
            </a:r>
            <a:r>
              <a:rPr lang="it-IT" sz="2600" b="1" dirty="0" smtClean="0">
                <a:solidFill>
                  <a:schemeClr val="bg1"/>
                </a:solidFill>
                <a:ea typeface="+mn-ea"/>
                <a:cs typeface="+mn-cs"/>
              </a:rPr>
              <a:t>VALUTAZIONE</a:t>
            </a:r>
            <a:endParaRPr lang="it-IT" sz="2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47028065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1155" y="1486993"/>
            <a:ext cx="8229600" cy="4515895"/>
          </a:xfrm>
        </p:spPr>
        <p:txBody>
          <a:bodyPr>
            <a:normAutofit/>
          </a:bodyPr>
          <a:lstStyle/>
          <a:p>
            <a:pPr algn="just"/>
            <a:r>
              <a:rPr lang="it-IT" sz="2800" dirty="0"/>
              <a:t>Le istituzioni scolastiche partecipano alle </a:t>
            </a:r>
            <a:r>
              <a:rPr lang="it-IT" sz="2800" b="1" dirty="0"/>
              <a:t>rilevazioni internazionali e nazionali</a:t>
            </a:r>
            <a:r>
              <a:rPr lang="it-IT" sz="2800" dirty="0"/>
              <a:t> dei livelli di apprendimento ai fini della valutazione del sistema nazionale di istruzione e della qualità del proprio servizio. </a:t>
            </a:r>
          </a:p>
          <a:p>
            <a:pPr algn="just"/>
            <a:r>
              <a:rPr lang="it-IT" sz="2800" dirty="0"/>
              <a:t> I </a:t>
            </a:r>
            <a:r>
              <a:rPr lang="it-IT" sz="2800" b="1" dirty="0"/>
              <a:t>minori con cittadinanza non italiana </a:t>
            </a:r>
            <a:r>
              <a:rPr lang="it-IT" sz="2800" dirty="0"/>
              <a:t>presenti sul territorio nazionale hanno diritto all'istruzione, come previsto dall'articolo 45 del DPR 394/1999, e sono valutati nelle forme e nei modi previsti per i cittadini italiani.</a:t>
            </a: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431155" y="260648"/>
            <a:ext cx="8229600" cy="1002440"/>
          </a:xfrm>
          <a:solidFill>
            <a:schemeClr val="accent2"/>
          </a:solidFill>
        </p:spPr>
        <p:txBody>
          <a:bodyPr>
            <a:normAutofit fontScale="90000"/>
          </a:bodyPr>
          <a:lstStyle/>
          <a:p>
            <a:r>
              <a:rPr lang="it-IT" sz="3200" b="1" dirty="0">
                <a:latin typeface="Calibri" panose="020F0502020204030204" pitchFamily="34" charset="0"/>
              </a:rPr>
              <a:t>ALTRI PRINCIPI GENERALI DELLA VALUTAZIONE</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endParaRPr lang="it-IT" sz="3200" b="1" dirty="0">
              <a:latin typeface="Calibri" panose="020F0502020204030204" pitchFamily="34" charset="0"/>
            </a:endParaRPr>
          </a:p>
        </p:txBody>
      </p:sp>
    </p:spTree>
    <p:extLst>
      <p:ext uri="{BB962C8B-B14F-4D97-AF65-F5344CB8AC3E}">
        <p14:creationId xmlns:p14="http://schemas.microsoft.com/office/powerpoint/2010/main" val="794134764"/>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7963" y="1270090"/>
            <a:ext cx="8229600" cy="4515895"/>
          </a:xfrm>
        </p:spPr>
        <p:txBody>
          <a:bodyPr>
            <a:normAutofit fontScale="92500" lnSpcReduction="20000"/>
          </a:bodyPr>
          <a:lstStyle/>
          <a:p>
            <a:pPr marL="0" indent="0" algn="ctr">
              <a:buNone/>
            </a:pPr>
            <a:r>
              <a:rPr lang="it-IT" sz="2800" b="1" dirty="0">
                <a:solidFill>
                  <a:srgbClr val="C00000"/>
                </a:solidFill>
                <a:latin typeface="Calibri" panose="020F0502020204030204" pitchFamily="34" charset="0"/>
              </a:rPr>
              <a:t>Fonti:</a:t>
            </a:r>
          </a:p>
          <a:p>
            <a:pPr marL="0" indent="0" algn="ctr">
              <a:buNone/>
            </a:pPr>
            <a:r>
              <a:rPr lang="it-IT" sz="2800" dirty="0">
                <a:latin typeface="Calibri" panose="020F0502020204030204" pitchFamily="34" charset="0"/>
              </a:rPr>
              <a:t>Decreto legislativo 13 aprile 2017 n. 62</a:t>
            </a:r>
          </a:p>
          <a:p>
            <a:pPr marL="0" indent="0" algn="ctr">
              <a:buNone/>
            </a:pPr>
            <a:r>
              <a:rPr lang="it-IT" sz="2800" dirty="0" smtClean="0">
                <a:latin typeface="Calibri" panose="020F0502020204030204" pitchFamily="34" charset="0"/>
              </a:rPr>
              <a:t>Decreto </a:t>
            </a:r>
            <a:r>
              <a:rPr lang="it-IT" sz="2800" dirty="0">
                <a:latin typeface="Calibri" panose="020F0502020204030204" pitchFamily="34" charset="0"/>
              </a:rPr>
              <a:t>Ministeriale n.769 del 26/11/2018</a:t>
            </a:r>
          </a:p>
          <a:p>
            <a:pPr marL="0" indent="0" algn="ctr">
              <a:buNone/>
            </a:pPr>
            <a:endParaRPr lang="it-IT" sz="2000" dirty="0">
              <a:latin typeface="Calibri" panose="020F0502020204030204" pitchFamily="34" charset="0"/>
            </a:endParaRPr>
          </a:p>
          <a:p>
            <a:pPr marL="0" indent="0" algn="ctr">
              <a:buNone/>
            </a:pPr>
            <a:r>
              <a:rPr lang="it-IT" sz="2800" dirty="0">
                <a:latin typeface="Calibri" panose="020F0502020204030204" pitchFamily="34" charset="0"/>
              </a:rPr>
              <a:t>Ed inoltre (</a:t>
            </a:r>
            <a:r>
              <a:rPr lang="it-IT" sz="2800" b="1" dirty="0">
                <a:latin typeface="Calibri" panose="020F0502020204030204" pitchFamily="34" charset="0"/>
              </a:rPr>
              <a:t>solo</a:t>
            </a:r>
            <a:r>
              <a:rPr lang="it-IT" sz="2800" dirty="0">
                <a:latin typeface="Calibri" panose="020F0502020204030204" pitchFamily="34" charset="0"/>
              </a:rPr>
              <a:t> per le parti non abrogate):</a:t>
            </a:r>
          </a:p>
          <a:p>
            <a:pPr marL="0" indent="0" algn="ctr">
              <a:buNone/>
            </a:pPr>
            <a:r>
              <a:rPr lang="it-IT" sz="2800" dirty="0">
                <a:latin typeface="Calibri" panose="020F0502020204030204" pitchFamily="34" charset="0"/>
              </a:rPr>
              <a:t>Legge 425/1997</a:t>
            </a:r>
          </a:p>
          <a:p>
            <a:pPr marL="0" indent="0" algn="ctr">
              <a:buNone/>
            </a:pPr>
            <a:r>
              <a:rPr lang="it-IT" sz="2800" dirty="0">
                <a:latin typeface="Calibri" panose="020F0502020204030204" pitchFamily="34" charset="0"/>
              </a:rPr>
              <a:t>DPR </a:t>
            </a:r>
            <a:r>
              <a:rPr lang="it-IT" sz="2800" dirty="0" smtClean="0">
                <a:latin typeface="Calibri" panose="020F0502020204030204" pitchFamily="34" charset="0"/>
              </a:rPr>
              <a:t>122/2009</a:t>
            </a:r>
          </a:p>
          <a:p>
            <a:pPr marL="0" indent="0" algn="ctr">
              <a:buNone/>
            </a:pPr>
            <a:endParaRPr lang="it-IT" sz="2800" dirty="0" smtClean="0">
              <a:solidFill>
                <a:srgbClr val="C00000"/>
              </a:solidFill>
              <a:latin typeface="Calibri" panose="020F0502020204030204" pitchFamily="34" charset="0"/>
            </a:endParaRPr>
          </a:p>
          <a:p>
            <a:pPr marL="0" indent="0" algn="ctr">
              <a:buNone/>
            </a:pPr>
            <a:r>
              <a:rPr lang="it-IT" sz="2800" dirty="0" smtClean="0">
                <a:solidFill>
                  <a:srgbClr val="C00000"/>
                </a:solidFill>
                <a:latin typeface="Calibri" panose="020F0502020204030204" pitchFamily="34" charset="0"/>
              </a:rPr>
              <a:t>Indicazioni MIUR</a:t>
            </a:r>
            <a:endParaRPr lang="it-IT" sz="2800" dirty="0">
              <a:solidFill>
                <a:srgbClr val="C00000"/>
              </a:solidFill>
              <a:latin typeface="Calibri" panose="020F0502020204030204" pitchFamily="34" charset="0"/>
            </a:endParaRPr>
          </a:p>
          <a:p>
            <a:pPr marL="0" indent="0" algn="ctr">
              <a:buNone/>
            </a:pPr>
            <a:r>
              <a:rPr lang="it-IT" sz="2800" dirty="0">
                <a:latin typeface="Calibri" panose="020F0502020204030204" pitchFamily="34" charset="0"/>
              </a:rPr>
              <a:t>Nota MIUR n. 3050 del 4 ottobre 2018</a:t>
            </a:r>
          </a:p>
          <a:p>
            <a:pPr marL="0" indent="0" algn="ctr">
              <a:buNone/>
            </a:pPr>
            <a:r>
              <a:rPr lang="it-IT" sz="2800" dirty="0">
                <a:latin typeface="Calibri" panose="020F0502020204030204" pitchFamily="34" charset="0"/>
              </a:rPr>
              <a:t>Nota MIUR n. 17676 del 10 ottobre 2018</a:t>
            </a:r>
          </a:p>
          <a:p>
            <a:pPr marL="0" indent="0" algn="ctr">
              <a:buNone/>
            </a:pPr>
            <a:endParaRPr lang="it-IT" sz="2800" dirty="0">
              <a:latin typeface="Calibri" panose="020F0502020204030204" pitchFamily="34" charset="0"/>
            </a:endParaRPr>
          </a:p>
          <a:p>
            <a:pPr marL="0" indent="0" algn="ctr">
              <a:buNone/>
            </a:pPr>
            <a:endParaRPr lang="it-IT" sz="2600" dirty="0">
              <a:latin typeface="Calibri" panose="020F0502020204030204" pitchFamily="34" charset="0"/>
            </a:endParaRPr>
          </a:p>
        </p:txBody>
      </p:sp>
      <p:sp>
        <p:nvSpPr>
          <p:cNvPr id="2" name="Titolo 1"/>
          <p:cNvSpPr>
            <a:spLocks noGrp="1"/>
          </p:cNvSpPr>
          <p:nvPr>
            <p:ph type="title"/>
          </p:nvPr>
        </p:nvSpPr>
        <p:spPr>
          <a:xfrm>
            <a:off x="539552" y="404664"/>
            <a:ext cx="8229600" cy="545263"/>
          </a:xfrm>
          <a:solidFill>
            <a:schemeClr val="accent2"/>
          </a:solidFill>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200" b="1" dirty="0">
                <a:latin typeface="Calibri" panose="020F0502020204030204" pitchFamily="34" charset="0"/>
              </a:rPr>
              <a:t>L’ESAME DI STATO NEL SECONDO CICLO DI ISTRUZIONE</a:t>
            </a:r>
            <a:br>
              <a:rPr lang="it-IT" sz="3200" b="1"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endParaRPr lang="it-IT" sz="3200" dirty="0">
              <a:latin typeface="Calibri" panose="020F0502020204030204" pitchFamily="34" charset="0"/>
            </a:endParaRPr>
          </a:p>
        </p:txBody>
      </p:sp>
    </p:spTree>
    <p:extLst>
      <p:ext uri="{BB962C8B-B14F-4D97-AF65-F5344CB8AC3E}">
        <p14:creationId xmlns:p14="http://schemas.microsoft.com/office/powerpoint/2010/main" val="3933686479"/>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95509"/>
            <a:ext cx="8229600" cy="4515895"/>
          </a:xfrm>
        </p:spPr>
        <p:txBody>
          <a:bodyPr>
            <a:normAutofit/>
          </a:bodyPr>
          <a:lstStyle/>
          <a:p>
            <a:pPr marL="457200" indent="-457200" algn="just">
              <a:buFontTx/>
              <a:buAutoNum type="arabicParenR"/>
              <a:defRPr/>
            </a:pPr>
            <a:r>
              <a:rPr lang="it-IT" altLang="it-IT" sz="2800" dirty="0"/>
              <a:t>I requisiti per l’ammissione all’esame</a:t>
            </a:r>
          </a:p>
          <a:p>
            <a:pPr marL="457200" indent="-457200" algn="just">
              <a:buFontTx/>
              <a:buAutoNum type="arabicParenR"/>
              <a:defRPr/>
            </a:pPr>
            <a:r>
              <a:rPr lang="it-IT" altLang="it-IT" sz="2800" dirty="0"/>
              <a:t>L’incremento del peso del credito scolastico</a:t>
            </a:r>
          </a:p>
          <a:p>
            <a:pPr marL="457200" indent="-457200" algn="just">
              <a:buFontTx/>
              <a:buAutoNum type="arabicParenR"/>
              <a:defRPr/>
            </a:pPr>
            <a:r>
              <a:rPr lang="it-IT" altLang="it-IT" sz="2800" dirty="0"/>
              <a:t>Le modifiche nella struttura e nell’organizzazione delle prove di esame (prima e seconda prova scritta; colloquio)</a:t>
            </a:r>
          </a:p>
          <a:p>
            <a:pPr marL="457200" indent="-457200" algn="just">
              <a:buFontTx/>
              <a:buAutoNum type="arabicParenR"/>
              <a:defRPr/>
            </a:pPr>
            <a:r>
              <a:rPr lang="it-IT" altLang="it-IT" sz="2800" dirty="0"/>
              <a:t>L’abolizione della terza prova</a:t>
            </a:r>
          </a:p>
          <a:p>
            <a:pPr marL="457200" indent="-457200" algn="just">
              <a:buFontTx/>
              <a:buAutoNum type="arabicParenR"/>
              <a:defRPr/>
            </a:pPr>
            <a:r>
              <a:rPr lang="it-IT" altLang="it-IT" sz="2800" dirty="0"/>
              <a:t>L’introduzione delle prove standardizzate nazionali al livello 13</a:t>
            </a:r>
          </a:p>
          <a:p>
            <a:pPr marL="0" indent="0" algn="just">
              <a:buNone/>
            </a:pPr>
            <a:endParaRPr lang="it-IT" sz="2600" dirty="0">
              <a:latin typeface="Calibri" panose="020F0502020204030204" pitchFamily="34" charset="0"/>
            </a:endParaRPr>
          </a:p>
        </p:txBody>
      </p:sp>
      <p:sp>
        <p:nvSpPr>
          <p:cNvPr id="2" name="Titolo 1"/>
          <p:cNvSpPr>
            <a:spLocks noGrp="1"/>
          </p:cNvSpPr>
          <p:nvPr>
            <p:ph type="title"/>
          </p:nvPr>
        </p:nvSpPr>
        <p:spPr>
          <a:xfrm>
            <a:off x="971600" y="332656"/>
            <a:ext cx="7305923" cy="620688"/>
          </a:xfrm>
          <a:solidFill>
            <a:schemeClr val="accent2"/>
          </a:solidFill>
        </p:spPr>
        <p:txBody>
          <a:bodyPr>
            <a:normAutofit fontScale="90000"/>
          </a:bodyPr>
          <a:lstStyle/>
          <a:p>
            <a:r>
              <a:rPr lang="it-IT" sz="3200" dirty="0">
                <a:latin typeface="Calibri" panose="020F0502020204030204" pitchFamily="34" charset="0"/>
              </a:rPr>
              <a:t/>
            </a:r>
            <a:br>
              <a:rPr lang="it-IT" sz="3200" dirty="0">
                <a:latin typeface="Calibri" panose="020F0502020204030204" pitchFamily="34" charset="0"/>
              </a:rPr>
            </a:br>
            <a:r>
              <a:rPr lang="it-IT" sz="3200" dirty="0">
                <a:latin typeface="Calibri" panose="020F0502020204030204" pitchFamily="34" charset="0"/>
              </a:rPr>
              <a:t/>
            </a:r>
            <a:br>
              <a:rPr lang="it-IT" sz="3200" dirty="0">
                <a:latin typeface="Calibri" panose="020F0502020204030204" pitchFamily="34" charset="0"/>
              </a:rPr>
            </a:br>
            <a:r>
              <a:rPr lang="it-IT" sz="3200" b="1" dirty="0">
                <a:latin typeface="Calibri" panose="020F0502020204030204" pitchFamily="34" charset="0"/>
              </a:rPr>
              <a:t>I PRINCIPALI ELEMENTI DI NOVITÀ</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r>
              <a:rPr lang="it-IT" sz="3200" b="1" dirty="0">
                <a:latin typeface="Calibri" panose="020F0502020204030204" pitchFamily="34" charset="0"/>
              </a:rPr>
              <a:t/>
            </a:r>
            <a:br>
              <a:rPr lang="it-IT" sz="3200" b="1" dirty="0">
                <a:latin typeface="Calibri" panose="020F0502020204030204" pitchFamily="34" charset="0"/>
              </a:rPr>
            </a:br>
            <a:endParaRPr lang="it-IT" sz="3200" b="1" dirty="0">
              <a:latin typeface="Calibri" panose="020F0502020204030204" pitchFamily="34" charset="0"/>
            </a:endParaRPr>
          </a:p>
        </p:txBody>
      </p:sp>
    </p:spTree>
    <p:extLst>
      <p:ext uri="{BB962C8B-B14F-4D97-AF65-F5344CB8AC3E}">
        <p14:creationId xmlns:p14="http://schemas.microsoft.com/office/powerpoint/2010/main" val="4130354546"/>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TM04033925[[fn=Goccia]]</Template>
  <TotalTime>201</TotalTime>
  <Words>2635</Words>
  <Application>Microsoft Office PowerPoint</Application>
  <PresentationFormat>Presentazione su schermo (4:3)</PresentationFormat>
  <Paragraphs>262</Paragraphs>
  <Slides>41</Slides>
  <Notes>36</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Onde</vt:lpstr>
      <vt:lpstr>Presentazione standard di PowerPoint</vt:lpstr>
      <vt:lpstr>Presentazione standard di PowerPoint</vt:lpstr>
      <vt:lpstr> </vt:lpstr>
      <vt:lpstr>CARATTERISTICHE DELLA VALUTAZIONE</vt:lpstr>
      <vt:lpstr>LA VALUTAZIONE DEL COMPORTAMENTO </vt:lpstr>
      <vt:lpstr>TRASPARENZA DELLA VALUTAZIONE</vt:lpstr>
      <vt:lpstr>ALTRI PRINCIPI GENERALI DELLA VALUTAZIONE  </vt:lpstr>
      <vt:lpstr> L’ESAME DI STATO NEL SECONDO CICLO DI ISTRUZIONE  </vt:lpstr>
      <vt:lpstr>  I PRINCIPALI ELEMENTI DI NOVITÀ   </vt:lpstr>
      <vt:lpstr> I REQUISITI DI AMMISSIONE ALL’ESAME DEI CANDIDATI INTERNI (ART. 13)  </vt:lpstr>
      <vt:lpstr>L’ABBREVIAZIONE PER MERITO</vt:lpstr>
      <vt:lpstr> I REQUISITI DI AMMISSIONE ALL’ESAME DEI CANDIDATI ESTERNI (ART. 14)</vt:lpstr>
      <vt:lpstr> L’ATTRIBUZIONE ALLE SCUOLE DEI CANDIDATI ESTERNI  (ART. 14, COMMA 3)  </vt:lpstr>
      <vt:lpstr>  Il CREDITO SCOLASTICO (art. 15) </vt:lpstr>
      <vt:lpstr>ATTRIBUZIONE DEL CREDITO SCOLASTICO   </vt:lpstr>
      <vt:lpstr> ATTRIBUZIONE DEL CREDITO SCOLASTICO </vt:lpstr>
      <vt:lpstr> LE COMMISSIONI D’ESAME  </vt:lpstr>
      <vt:lpstr>ESAME DI STATO PER STUDENTI CON DISABILITA’</vt:lpstr>
      <vt:lpstr>ESAME DI STATO PER STUDENTI CON DISABILITA’</vt:lpstr>
      <vt:lpstr>ESAME DI STATO PER STUDENTI CON DSA</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LE PROVE D’ESAME  </vt:lpstr>
      <vt:lpstr> IL CURRICULUM DELLO STUDENTE  </vt:lpstr>
      <vt:lpstr> IL PUNTEGGIO FINALE  </vt:lpstr>
      <vt:lpstr>PROVE SCRITTE A CARATTERE NAZIONALE PREDISPOSTE DALL’INVALSI</vt:lpstr>
      <vt:lpstr>Presentazione standard di PowerPoint</vt:lpstr>
      <vt:lpstr>PROVE SCRITTE A CARATTERE NAZIONALE PREDISPOSTE DALL’INVALSI</vt:lpstr>
      <vt:lpstr>PROVE SCRITTE A CARATTERE NAZIONALE PREDISPOSTE DALL’INVALSI</vt:lpstr>
      <vt:lpstr>PROVE SCRITTE A CARATTERE NAZIONALE PREDISPOSTE DALL’INVALSI</vt:lpstr>
      <vt:lpstr> LE PROSSIME SCADENZE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MIUR</dc:creator>
  <cp:lastModifiedBy>MIUR</cp:lastModifiedBy>
  <cp:revision>223</cp:revision>
  <cp:lastPrinted>2015-03-10T14:30:35Z</cp:lastPrinted>
  <dcterms:created xsi:type="dcterms:W3CDTF">2015-03-09T09:41:43Z</dcterms:created>
  <dcterms:modified xsi:type="dcterms:W3CDTF">2018-12-05T14:57:55Z</dcterms:modified>
</cp:coreProperties>
</file>