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5"/>
  </p:notes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7" r:id="rId14"/>
    <p:sldId id="278" r:id="rId15"/>
    <p:sldId id="279" r:id="rId16"/>
    <p:sldId id="268" r:id="rId17"/>
    <p:sldId id="280" r:id="rId18"/>
    <p:sldId id="281" r:id="rId19"/>
    <p:sldId id="282" r:id="rId20"/>
    <p:sldId id="284" r:id="rId21"/>
    <p:sldId id="283" r:id="rId22"/>
    <p:sldId id="285" r:id="rId23"/>
    <p:sldId id="286" r:id="rId2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C53B41-64DD-4338-837C-2E91EE0E7E99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5B16F-E543-44B1-B8AD-39F6F44E6A0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88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D3C9411-FA5E-4C2B-8E1B-DD66E659F238}" type="datetimeFigureOut">
              <a:rPr lang="it-IT" smtClean="0"/>
              <a:pPr/>
              <a:t>18/01/2018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47688A-6529-48B2-8037-8D2ED570E4E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C:\Users\Nicola\Desktop\copenaghen\20171123_133107.mp4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Nicola\Desktop\copenaghen\20171124_114549.mp4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SISTEMI SCOLASTICI A CONFRONTO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Ørestad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5">
                    <a:lumMod val="75000"/>
                  </a:schemeClr>
                </a:solidFill>
              </a:rPr>
              <a:t>Gymnasium</a:t>
            </a:r>
            <a:r>
              <a:rPr lang="it-IT" dirty="0" smtClean="0">
                <a:solidFill>
                  <a:schemeClr val="accent5">
                    <a:lumMod val="75000"/>
                  </a:schemeClr>
                </a:solidFill>
              </a:rPr>
              <a:t> di Copenhagen vs scuole secondarie italiane</a:t>
            </a:r>
            <a:endParaRPr lang="it-IT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nostre scuole sono ancora troppo burocratizzate; di fatto, malgrado i fieri propositi, annegano in un mare di scartoffie</a:t>
            </a:r>
          </a:p>
          <a:p>
            <a:r>
              <a:rPr lang="it-IT" dirty="0" smtClean="0"/>
              <a:t>La dotazione tecnologica è spesso deficitaria; uffici e laboratori arrancano per obsolescenza e carenza di manutenzione delle macchine, a causa della scarsità di fondi</a:t>
            </a:r>
          </a:p>
          <a:p>
            <a:r>
              <a:rPr lang="it-IT" dirty="0" smtClean="0"/>
              <a:t>Nelle aule, nel migliore dei casi, si ha una LIM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nostri docenti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Poca attitudine e abitudine al confronto e al lavoro di squadra</a:t>
            </a:r>
          </a:p>
          <a:p>
            <a:r>
              <a:rPr lang="it-IT" dirty="0" smtClean="0"/>
              <a:t>L’attività di insegnamento è affidata, il più delle volte, alla competenza, al buon senso, all’esperienza del singolo docente</a:t>
            </a:r>
          </a:p>
          <a:p>
            <a:r>
              <a:rPr lang="it-IT" dirty="0" smtClean="0"/>
              <a:t>Spesso, iniziative e progetti validi sono frustrati dalla scarsità di fondi e mezzi</a:t>
            </a:r>
          </a:p>
          <a:p>
            <a:r>
              <a:rPr lang="it-IT" dirty="0" smtClean="0"/>
              <a:t>Il docente italiano medio non ha ancora sufficienti competenze digitali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studenti dell’</a:t>
            </a:r>
            <a:r>
              <a:rPr lang="it-IT" dirty="0" err="1" smtClean="0"/>
              <a:t>Ørestad</a:t>
            </a:r>
            <a:r>
              <a:rPr lang="it-IT" dirty="0" smtClean="0"/>
              <a:t> </a:t>
            </a:r>
            <a:r>
              <a:rPr lang="it-IT" dirty="0" err="1" smtClean="0"/>
              <a:t>gymnasium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parola chiave è RESPONSABILITA’</a:t>
            </a:r>
          </a:p>
          <a:p>
            <a:r>
              <a:rPr lang="it-IT" dirty="0" smtClean="0"/>
              <a:t>Ruolo attivo degli studenti: devono fare, produrre, creare</a:t>
            </a:r>
          </a:p>
          <a:p>
            <a:r>
              <a:rPr lang="it-IT" dirty="0" smtClean="0"/>
              <a:t>Nelle classi regnano disciplina e attenzione</a:t>
            </a:r>
          </a:p>
          <a:p>
            <a:r>
              <a:rPr lang="it-IT" dirty="0" smtClean="0"/>
              <a:t>Studenti altamente motivati</a:t>
            </a:r>
          </a:p>
          <a:p>
            <a:r>
              <a:rPr lang="it-IT" dirty="0" smtClean="0"/>
              <a:t>Nativi digitali che lavorano in ambienti altamente digitalizzati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ruolo delle famiglie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famiglie delegano in modo </a:t>
            </a:r>
            <a:r>
              <a:rPr lang="it-IT" b="1" u="sng" dirty="0" smtClean="0"/>
              <a:t>incondizionato </a:t>
            </a:r>
            <a:r>
              <a:rPr lang="it-IT" dirty="0" smtClean="0"/>
              <a:t>la scuola a gestire i propri figli nei 3 anni di corso</a:t>
            </a:r>
          </a:p>
          <a:p>
            <a:r>
              <a:rPr lang="it-IT" dirty="0" smtClean="0"/>
              <a:t>gli studenti sono considerati </a:t>
            </a:r>
            <a:r>
              <a:rPr lang="it-IT" b="1" u="sng" dirty="0" smtClean="0"/>
              <a:t>responsabili</a:t>
            </a:r>
            <a:r>
              <a:rPr lang="it-IT" dirty="0" smtClean="0"/>
              <a:t> in toto delle loro azioni, nonché del loro successo/insuccesso scolastico</a:t>
            </a:r>
          </a:p>
          <a:p>
            <a:r>
              <a:rPr lang="it-IT" dirty="0" smtClean="0"/>
              <a:t>Nei rari casi di incidenti a studenti a scuola, non sono previste conseguenze penali o disciplinari per il personale in servizio</a:t>
            </a:r>
          </a:p>
          <a:p>
            <a:r>
              <a:rPr lang="it-IT" dirty="0" smtClean="0"/>
              <a:t>Non sono previsti incontri periodici con i genitori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</a:t>
            </a:r>
            <a:r>
              <a:rPr lang="it-IT" dirty="0" err="1" smtClean="0"/>
              <a:t>italia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presenza delle famiglie nella vita scolastica dei propri figli è decisamente più marcata, a partire dal varo dei “decreti delegati” nel 1974, con l’istituzione degli organi collegiali</a:t>
            </a:r>
          </a:p>
          <a:p>
            <a:r>
              <a:rPr lang="it-IT" dirty="0" smtClean="0"/>
              <a:t>Sono previsti incontri periodici con parenti e genitori in cui la scuola dà conto dell’andamento didattico e disciplinare</a:t>
            </a:r>
          </a:p>
          <a:p>
            <a:r>
              <a:rPr lang="it-IT" dirty="0" smtClean="0"/>
              <a:t>Gli studenti sono sotto costante tutela dell’istituzione scolastica che di fatto è responsabile in toto della loro incolumità</a:t>
            </a:r>
          </a:p>
          <a:p>
            <a:r>
              <a:rPr lang="it-IT" dirty="0" smtClean="0"/>
              <a:t>In caso di sinistro a studenti in orario di lezione, il docente in servizio può essere perseguito penalmente e civilmente</a:t>
            </a:r>
          </a:p>
          <a:p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E ora alcune immagini e video della scuola</a:t>
            </a:r>
            <a:endParaRPr lang="it-IT" dirty="0"/>
          </a:p>
        </p:txBody>
      </p:sp>
      <p:pic>
        <p:nvPicPr>
          <p:cNvPr id="4" name="Segnaposto contenuto 3" descr="IMG-20171124-WA002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L’ora del </a:t>
            </a:r>
            <a:r>
              <a:rPr lang="it-IT" dirty="0" err="1" smtClean="0"/>
              <a:t>pranzo…</a:t>
            </a:r>
            <a:endParaRPr lang="it-IT" dirty="0"/>
          </a:p>
        </p:txBody>
      </p:sp>
      <p:pic>
        <p:nvPicPr>
          <p:cNvPr id="4" name="Segnaposto contenuto 3" descr="IMG-20171124-WA002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5608" y="1609725"/>
            <a:ext cx="6462184" cy="48466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</a:t>
            </a:r>
            <a:r>
              <a:rPr lang="it-IT" dirty="0" err="1" smtClean="0"/>
              <a:t>lezione…</a:t>
            </a:r>
            <a:endParaRPr lang="it-IT" dirty="0"/>
          </a:p>
        </p:txBody>
      </p:sp>
      <p:pic>
        <p:nvPicPr>
          <p:cNvPr id="4" name="Segnaposto contenuto 3" descr="IMG-20171124-WA00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19290"/>
            <a:ext cx="7239000" cy="482750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Notare la pressoché totale assenza di pareti</a:t>
            </a:r>
            <a:endParaRPr lang="it-IT" dirty="0"/>
          </a:p>
        </p:txBody>
      </p:sp>
      <p:pic>
        <p:nvPicPr>
          <p:cNvPr id="4" name="Segnaposto contenuto 3" descr="IMG-20171124-WA001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619290"/>
            <a:ext cx="7239000" cy="482750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Gli uffici e la nostra </a:t>
            </a:r>
            <a:r>
              <a:rPr lang="it-IT" dirty="0" err="1" smtClean="0"/>
              <a:t>sala…</a:t>
            </a:r>
            <a:endParaRPr lang="it-IT" dirty="0"/>
          </a:p>
        </p:txBody>
      </p:sp>
      <p:pic>
        <p:nvPicPr>
          <p:cNvPr id="4" name="Segnaposto contenuto 3" descr="IMG-20171122-WA00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997075"/>
            <a:ext cx="7239000" cy="4071938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Presentazione del progetto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it-IT" sz="4300" dirty="0" smtClean="0">
                <a:latin typeface="Trebuchet MS" pitchFamily="34" charset="0"/>
              </a:rPr>
              <a:t>Progetto </a:t>
            </a:r>
            <a:r>
              <a:rPr lang="it-IT" sz="4300" dirty="0" err="1" smtClean="0">
                <a:latin typeface="Trebuchet MS" pitchFamily="34" charset="0"/>
              </a:rPr>
              <a:t>Erasmus+</a:t>
            </a:r>
            <a:r>
              <a:rPr lang="it-IT" sz="4300" dirty="0" smtClean="0">
                <a:latin typeface="Trebuchet MS" pitchFamily="34" charset="0"/>
              </a:rPr>
              <a:t> , Ka1+  con codice : 2016-1-IT02-KA101-023536, dal titolo “</a:t>
            </a:r>
            <a:r>
              <a:rPr lang="it-IT" sz="4300" b="1" dirty="0" err="1" smtClean="0">
                <a:latin typeface="Trebuchet MS" pitchFamily="34" charset="0"/>
              </a:rPr>
              <a:t>Digital</a:t>
            </a:r>
            <a:r>
              <a:rPr lang="it-IT" sz="4300" b="1" dirty="0" smtClean="0">
                <a:latin typeface="Trebuchet MS" pitchFamily="34" charset="0"/>
              </a:rPr>
              <a:t> in </a:t>
            </a:r>
            <a:r>
              <a:rPr lang="it-IT" sz="4300" b="1" dirty="0" err="1" smtClean="0">
                <a:latin typeface="Trebuchet MS" pitchFamily="34" charset="0"/>
              </a:rPr>
              <a:t>Eu</a:t>
            </a:r>
            <a:r>
              <a:rPr lang="it-IT" sz="4300" dirty="0" smtClean="0">
                <a:latin typeface="Trebuchet MS" pitchFamily="34" charset="0"/>
              </a:rPr>
              <a:t>” destinato agli animatori digitali. La mobilità ha avuto inizio giorno 20/11/2017 e si è conclusa giorno 25/11/2017 ed il partner europeo è stata la scuola “</a:t>
            </a:r>
            <a:r>
              <a:rPr lang="it-IT" sz="4300" dirty="0" err="1" smtClean="0">
                <a:latin typeface="Trebuchet MS" pitchFamily="34" charset="0"/>
              </a:rPr>
              <a:t>Ørestad</a:t>
            </a:r>
            <a:r>
              <a:rPr lang="it-IT" sz="4300" dirty="0" smtClean="0">
                <a:latin typeface="Trebuchet MS" pitchFamily="34" charset="0"/>
              </a:rPr>
              <a:t> </a:t>
            </a:r>
            <a:r>
              <a:rPr lang="it-IT" sz="4300" dirty="0" err="1" smtClean="0">
                <a:latin typeface="Trebuchet MS" pitchFamily="34" charset="0"/>
              </a:rPr>
              <a:t>Gymnasium</a:t>
            </a:r>
            <a:r>
              <a:rPr lang="it-IT" sz="4300" dirty="0" smtClean="0">
                <a:latin typeface="Trebuchet MS" pitchFamily="34" charset="0"/>
              </a:rPr>
              <a:t>” di Copenaghen in Danimarca.</a:t>
            </a: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Lo scopo primario della mobilità è stato quello di confrontare le metodologie didattiche e il sistema educativo italiano con quelle del paese ospitante al fine di rilevare i nuovi metodi di progettazione creativa (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Innovation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) introdotti dal governo danese con la riforma scolastica del 2005. Speciale attenzione ha avuto l’osservazione dell’uso delle TIC (tecnologie dell’informazione e comunicazione)  nella didattica danese.</a:t>
            </a: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I docenti del gruppo:</a:t>
            </a:r>
          </a:p>
          <a:p>
            <a:pPr algn="just">
              <a:spcAft>
                <a:spcPts val="1000"/>
              </a:spcAft>
            </a:pP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Achiropita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avena – IC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Amarelli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, Rossano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cs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Tommaso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Bubba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– IC “G.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Sabatini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”, Borgia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cs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Luciana Di Bella – IC Soverato 1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cz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Nicola Grosseto – ITS “G.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Filangieri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”,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Trebisacce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cs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Raimondo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Licastro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– IIS “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E.Maiorana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” , Rossano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cs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Raffaele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Micelotta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– ITT “G.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Malafarina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”, Soverato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cz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Savina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Moniaci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-  ITT “G.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Malafarina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”, Soverato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cz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Anna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Nuciforo</a:t>
            </a:r>
            <a:r>
              <a:rPr lang="it-IT" sz="4300" dirty="0" smtClean="0">
                <a:latin typeface="Trebuchet MS" pitchFamily="34" charset="0"/>
                <a:ea typeface="Calibri"/>
                <a:cs typeface="Times New Roman"/>
              </a:rPr>
              <a:t> – IIS “E. Ferrari”, Chiaravalle </a:t>
            </a:r>
            <a:r>
              <a:rPr lang="it-IT" sz="4300" dirty="0" err="1" smtClean="0">
                <a:latin typeface="Trebuchet MS" pitchFamily="34" charset="0"/>
                <a:ea typeface="Calibri"/>
                <a:cs typeface="Times New Roman"/>
              </a:rPr>
              <a:t>cz</a:t>
            </a:r>
            <a:endParaRPr lang="it-IT" sz="43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endParaRPr lang="it-IT" sz="28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endParaRPr lang="it-IT" sz="2800" dirty="0" smtClean="0">
              <a:latin typeface="Trebuchet MS" pitchFamily="34" charset="0"/>
              <a:ea typeface="Calibri"/>
              <a:cs typeface="Times New Roman"/>
            </a:endParaRPr>
          </a:p>
          <a:p>
            <a:pPr algn="just">
              <a:spcAft>
                <a:spcPts val="1000"/>
              </a:spcAft>
            </a:pPr>
            <a:endParaRPr lang="it-IT" sz="2800" dirty="0" smtClean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Pausa tra una lezione e l’altra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 smtClean="0"/>
              <a:t>Se vedete tipi strani dall’aria un po’ italiana, forse siamo </a:t>
            </a:r>
            <a:r>
              <a:rPr lang="it-IT" dirty="0" err="1" smtClean="0"/>
              <a:t>noi…</a:t>
            </a:r>
            <a:endParaRPr lang="it-IT" dirty="0"/>
          </a:p>
        </p:txBody>
      </p:sp>
      <p:pic>
        <p:nvPicPr>
          <p:cNvPr id="5" name="20171123_133107.mp4">
            <a:hlinkClick r:id="" action="ppaction://media"/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693738" y="2719388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Lunch </a:t>
            </a:r>
            <a:r>
              <a:rPr lang="it-IT" dirty="0" err="1" smtClean="0"/>
              <a:t>time</a:t>
            </a:r>
            <a:r>
              <a:rPr lang="it-IT" dirty="0" smtClean="0"/>
              <a:t> a suon di </a:t>
            </a:r>
            <a:r>
              <a:rPr lang="it-IT" dirty="0" err="1" smtClean="0"/>
              <a:t>musica…</a:t>
            </a:r>
            <a:endParaRPr lang="it-IT" dirty="0"/>
          </a:p>
        </p:txBody>
      </p:sp>
      <p:pic>
        <p:nvPicPr>
          <p:cNvPr id="4" name="20171124_114549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52700" y="2889250"/>
            <a:ext cx="3048000" cy="22860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Change</a:t>
            </a:r>
            <a:r>
              <a:rPr lang="it-IT" dirty="0" smtClean="0"/>
              <a:t> </a:t>
            </a:r>
            <a:r>
              <a:rPr lang="it-IT" dirty="0" err="1" smtClean="0"/>
              <a:t>making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sz="3200" dirty="0" smtClean="0"/>
              <a:t>La vision dell’</a:t>
            </a:r>
            <a:r>
              <a:rPr lang="it-IT" sz="3200" dirty="0" err="1" smtClean="0"/>
              <a:t>Ørestad</a:t>
            </a:r>
            <a:r>
              <a:rPr lang="it-IT" sz="3200" dirty="0" smtClean="0"/>
              <a:t> </a:t>
            </a:r>
            <a:r>
              <a:rPr lang="it-IT" sz="3200" dirty="0" err="1" smtClean="0"/>
              <a:t>Gymnasium</a:t>
            </a:r>
            <a:r>
              <a:rPr lang="it-IT" sz="3200" dirty="0" smtClean="0"/>
              <a:t> è forgiare cittadini in grado di fare la differenza nella società e nel mondo</a:t>
            </a:r>
          </a:p>
          <a:p>
            <a:r>
              <a:rPr lang="it-IT" sz="3200" dirty="0" smtClean="0"/>
              <a:t>Il programma “</a:t>
            </a:r>
            <a:r>
              <a:rPr lang="it-IT" sz="3200" dirty="0" err="1" smtClean="0"/>
              <a:t>changemaker</a:t>
            </a:r>
            <a:r>
              <a:rPr lang="it-IT" sz="3200" dirty="0" smtClean="0"/>
              <a:t>” di </a:t>
            </a:r>
            <a:r>
              <a:rPr lang="it-IT" sz="3200" dirty="0" err="1" smtClean="0"/>
              <a:t>Ashoka</a:t>
            </a:r>
            <a:r>
              <a:rPr lang="it-IT" sz="3200" dirty="0" smtClean="0"/>
              <a:t> (</a:t>
            </a:r>
            <a:r>
              <a:rPr lang="it-IT" sz="2800" dirty="0" smtClean="0">
                <a:solidFill>
                  <a:srgbClr val="0070C0"/>
                </a:solidFill>
              </a:rPr>
              <a:t>organizzazione fondata dall’imprenditore Bill </a:t>
            </a:r>
            <a:r>
              <a:rPr lang="it-IT" sz="2800" dirty="0" err="1" smtClean="0">
                <a:solidFill>
                  <a:srgbClr val="0070C0"/>
                </a:solidFill>
              </a:rPr>
              <a:t>Drayton</a:t>
            </a:r>
            <a:r>
              <a:rPr lang="it-IT" sz="2800" dirty="0" smtClean="0">
                <a:solidFill>
                  <a:srgbClr val="0070C0"/>
                </a:solidFill>
              </a:rPr>
              <a:t>, mirante ad ottenere soluzioni ai problemi </a:t>
            </a:r>
            <a:r>
              <a:rPr lang="it-IT" sz="2800" smtClean="0">
                <a:solidFill>
                  <a:srgbClr val="0070C0"/>
                </a:solidFill>
              </a:rPr>
              <a:t>sociali globali</a:t>
            </a:r>
            <a:r>
              <a:rPr lang="it-IT" sz="2800" smtClean="0"/>
              <a:t>)</a:t>
            </a:r>
            <a:r>
              <a:rPr lang="it-IT" sz="3200" smtClean="0"/>
              <a:t> favorisce </a:t>
            </a:r>
            <a:r>
              <a:rPr lang="it-IT" sz="3200" dirty="0" smtClean="0"/>
              <a:t>e ricerca empatia, creatività, leadership e </a:t>
            </a:r>
            <a:r>
              <a:rPr lang="it-IT" sz="3200" dirty="0" err="1" smtClean="0"/>
              <a:t>teamwork</a:t>
            </a:r>
            <a:endParaRPr lang="it-IT" sz="3200" dirty="0" smtClean="0"/>
          </a:p>
          <a:p>
            <a:r>
              <a:rPr lang="it-IT" sz="3200" dirty="0" smtClean="0"/>
              <a:t>In quanto parte di questo programma, lo studente viene formato per diventare un futuro leader</a:t>
            </a:r>
          </a:p>
          <a:p>
            <a:endParaRPr lang="it-IT" sz="32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Abbiamo esaminato una scuola d’elite assoluta e l’abbiamo confrontata con un modello medio di scuola secondaria superiore italiana. Non è stato un match ad armi pari</a:t>
            </a:r>
          </a:p>
          <a:p>
            <a:r>
              <a:rPr lang="it-IT" dirty="0" smtClean="0"/>
              <a:t>Ingenti risorse economiche, progettualità,  strutture e mezzi all’avanguardia, pragmatismo, tutto è orientato al conseguimento dei massimi risultati possibili</a:t>
            </a:r>
          </a:p>
          <a:p>
            <a:r>
              <a:rPr lang="it-IT" dirty="0" smtClean="0"/>
              <a:t>Lo scopo di questo documento non è buttare nel riciclo la nostra istituzione scolastica che comunque mantiene solidi punti di forza, quali l’approccio umanistico e risorse umane di prim’ordine</a:t>
            </a:r>
          </a:p>
          <a:p>
            <a:r>
              <a:rPr lang="it-IT" dirty="0" smtClean="0"/>
              <a:t>L’obiettivo primario di questo confronto è soltanto uno: imparare e migliorarci.</a:t>
            </a:r>
          </a:p>
          <a:p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Perché </a:t>
            </a:r>
            <a:r>
              <a:rPr lang="it-IT" dirty="0" err="1" smtClean="0"/>
              <a:t>Ørestad</a:t>
            </a:r>
            <a:r>
              <a:rPr lang="it-IT" dirty="0" smtClean="0"/>
              <a:t> </a:t>
            </a:r>
            <a:r>
              <a:rPr lang="it-IT" dirty="0" err="1" smtClean="0"/>
              <a:t>Gymnasium</a:t>
            </a:r>
            <a:r>
              <a:rPr lang="it-IT" dirty="0" smtClean="0"/>
              <a:t>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Ørestad</a:t>
            </a:r>
            <a:r>
              <a:rPr lang="it-IT" dirty="0" smtClean="0"/>
              <a:t> </a:t>
            </a:r>
            <a:r>
              <a:rPr lang="it-IT" dirty="0" err="1" smtClean="0"/>
              <a:t>Gymnasium</a:t>
            </a:r>
            <a:r>
              <a:rPr lang="it-IT" dirty="0" smtClean="0"/>
              <a:t> è una delle scuole più all’avanguardia di Danimarca ed Europa</a:t>
            </a:r>
          </a:p>
          <a:p>
            <a:r>
              <a:rPr lang="it-IT" dirty="0" smtClean="0"/>
              <a:t>E’ totalmente digitalizzata (l’utilizzo di libri e altri materiali cartacei è praticamente inesistente)</a:t>
            </a:r>
          </a:p>
          <a:p>
            <a:r>
              <a:rPr lang="it-IT" dirty="0" smtClean="0"/>
              <a:t>L’architettura avveniristica dell’edificio con la sua peculiare gestione degli spazi riflette una concezione/visione dell’insegnamento e dell’apprendimento altamente innovativa</a:t>
            </a:r>
          </a:p>
          <a:p>
            <a:r>
              <a:rPr lang="it-IT" dirty="0" smtClean="0"/>
              <a:t>La scuola è stata pensata, progettata e organizzata per un unico scopo: </a:t>
            </a:r>
          </a:p>
          <a:p>
            <a:pPr>
              <a:buNone/>
            </a:pPr>
            <a:r>
              <a:rPr lang="it-IT" dirty="0" smtClean="0"/>
              <a:t>   far conseguire ai suoi studenti i migliori risultati possibili in termini di competenze, abilità, capacità di risolvere problemi ed operare cambiamenti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Organizzazione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scuola è governata da una commissione (</a:t>
            </a:r>
            <a:r>
              <a:rPr lang="it-IT" dirty="0" err="1" smtClean="0"/>
              <a:t>board</a:t>
            </a:r>
            <a:r>
              <a:rPr lang="it-IT" dirty="0" smtClean="0"/>
              <a:t>) formata da docenti, studenti, amministratori locali. Essa è presieduta dal Preside, il quale ha ampia autonomia nella scelta dei docenti (previo colloquio) e nella linea didattica e formativa, ne conseguono:</a:t>
            </a:r>
          </a:p>
          <a:p>
            <a:r>
              <a:rPr lang="it-IT" dirty="0" smtClean="0"/>
              <a:t>Stabilità del corpo docente</a:t>
            </a:r>
          </a:p>
          <a:p>
            <a:r>
              <a:rPr lang="it-IT" dirty="0" smtClean="0"/>
              <a:t>Uniformità ed omogeneità dell’azione didattica, pur nel rispetto delle singole individualità</a:t>
            </a:r>
          </a:p>
          <a:p>
            <a:r>
              <a:rPr lang="it-IT" dirty="0" smtClean="0"/>
              <a:t>Ingenti le risorse finanziarie a disposizione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 Italia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In una tipica scuola secondaria superiore:</a:t>
            </a:r>
          </a:p>
          <a:p>
            <a:r>
              <a:rPr lang="it-IT" dirty="0" smtClean="0"/>
              <a:t>La gestione è affidata al DS e al suo Staff</a:t>
            </a:r>
          </a:p>
          <a:p>
            <a:r>
              <a:rPr lang="it-IT" dirty="0" smtClean="0"/>
              <a:t>Nessuna (o quasi) voce in capitolo nella scelta dei docenti, la quale è affidata quasi esclusivamente agli USP, sulla base delle famigerate graduatorie</a:t>
            </a:r>
          </a:p>
          <a:p>
            <a:r>
              <a:rPr lang="it-IT" dirty="0" smtClean="0"/>
              <a:t>Instabilità e precarietà del corpo docenti</a:t>
            </a:r>
          </a:p>
          <a:p>
            <a:r>
              <a:rPr lang="it-IT" dirty="0" smtClean="0"/>
              <a:t>Supplenze, assegnazioni provvisorie, spezzoni, completamenti, trasferimenti, concorsi, ricorsi e controricorsi</a:t>
            </a:r>
          </a:p>
          <a:p>
            <a:r>
              <a:rPr lang="it-IT" dirty="0" smtClean="0"/>
              <a:t>Molti docenti si trovano ad insegnare anche in 3 scuole diverse</a:t>
            </a:r>
          </a:p>
          <a:p>
            <a:r>
              <a:rPr lang="it-IT" dirty="0" smtClean="0"/>
              <a:t>Molte classi cambiano docente più volte nel corso dell’anno</a:t>
            </a:r>
          </a:p>
          <a:p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didattica all’</a:t>
            </a:r>
            <a:r>
              <a:rPr lang="it-IT" dirty="0" err="1" smtClean="0"/>
              <a:t>Ørestad</a:t>
            </a:r>
            <a:r>
              <a:rPr lang="it-IT" dirty="0" smtClean="0"/>
              <a:t> </a:t>
            </a:r>
            <a:r>
              <a:rPr lang="it-IT" dirty="0" err="1" smtClean="0"/>
              <a:t>Gymnasium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corso di studi dura 3 anni, dai 16 ai 19 anni</a:t>
            </a:r>
          </a:p>
          <a:p>
            <a:r>
              <a:rPr lang="it-IT" dirty="0" smtClean="0"/>
              <a:t>Le lezioni durano 90/100 minuti con pause di 15 minuti tra una lezione a l’altra</a:t>
            </a:r>
          </a:p>
          <a:p>
            <a:r>
              <a:rPr lang="it-IT" dirty="0" smtClean="0"/>
              <a:t>Gli studenti frequentano una media di 15 lezioni da 100 min. a settimana</a:t>
            </a:r>
          </a:p>
          <a:p>
            <a:r>
              <a:rPr lang="it-IT" dirty="0" smtClean="0"/>
              <a:t>La giornata a scuola inizia alle 8,00 e termina di solito alle 3,40</a:t>
            </a:r>
          </a:p>
          <a:p>
            <a:r>
              <a:rPr lang="it-IT" dirty="0" smtClean="0"/>
              <a:t>Un’ora di pausa pranzo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Un percorso di 3 anni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programma di base per i primi 6 mesi</a:t>
            </a:r>
          </a:p>
          <a:p>
            <a:r>
              <a:rPr lang="it-IT" dirty="0" smtClean="0"/>
              <a:t>Un programma di studio specialistico per 2 anni e mezzo</a:t>
            </a:r>
          </a:p>
          <a:p>
            <a:r>
              <a:rPr lang="it-IT" dirty="0" smtClean="0"/>
              <a:t>Materie obbligatorie e di specializzazione</a:t>
            </a:r>
          </a:p>
          <a:p>
            <a:r>
              <a:rPr lang="it-IT" dirty="0" smtClean="0"/>
              <a:t>Inglese e Matematica sono studiate per livelli di approfondimento (B – A), al fine di rendere omogenei apprendimento e profitto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tecnologia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All’</a:t>
            </a:r>
            <a:r>
              <a:rPr lang="it-IT" dirty="0" err="1" smtClean="0"/>
              <a:t>Ørestad</a:t>
            </a:r>
            <a:r>
              <a:rPr lang="it-IT" dirty="0" smtClean="0"/>
              <a:t> </a:t>
            </a:r>
            <a:r>
              <a:rPr lang="it-IT" dirty="0" err="1" smtClean="0"/>
              <a:t>Gymnasium</a:t>
            </a:r>
            <a:r>
              <a:rPr lang="it-IT" dirty="0" smtClean="0"/>
              <a:t> il motto è: “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technology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La scuola più digitalizzata d’Europa</a:t>
            </a:r>
          </a:p>
          <a:p>
            <a:r>
              <a:rPr lang="it-IT" dirty="0" smtClean="0"/>
              <a:t>Libri cartacei, quaderni e penne sono quasi inesistenti</a:t>
            </a:r>
          </a:p>
          <a:p>
            <a:r>
              <a:rPr lang="it-IT" dirty="0" smtClean="0"/>
              <a:t>Ogni docente viene dotato di un </a:t>
            </a:r>
            <a:r>
              <a:rPr lang="it-IT" dirty="0" err="1" smtClean="0"/>
              <a:t>ipad</a:t>
            </a:r>
            <a:r>
              <a:rPr lang="it-IT" dirty="0" smtClean="0"/>
              <a:t> e di </a:t>
            </a:r>
            <a:r>
              <a:rPr lang="it-IT" dirty="0" err="1" smtClean="0"/>
              <a:t>macbook</a:t>
            </a:r>
            <a:r>
              <a:rPr lang="it-IT" dirty="0" smtClean="0"/>
              <a:t> air</a:t>
            </a:r>
          </a:p>
          <a:p>
            <a:r>
              <a:rPr lang="it-IT" dirty="0" smtClean="0"/>
              <a:t>Agli studenti viene fornito un </a:t>
            </a:r>
            <a:r>
              <a:rPr lang="it-IT" dirty="0" err="1" smtClean="0"/>
              <a:t>ipad</a:t>
            </a:r>
            <a:r>
              <a:rPr lang="it-IT" dirty="0" smtClean="0"/>
              <a:t>, ma l’opzione “</a:t>
            </a:r>
            <a:r>
              <a:rPr lang="it-IT" dirty="0" err="1" smtClean="0"/>
              <a:t>b.y.o.d.</a:t>
            </a:r>
            <a:r>
              <a:rPr lang="it-IT" dirty="0" smtClean="0"/>
              <a:t>” (</a:t>
            </a:r>
            <a:r>
              <a:rPr lang="it-IT" dirty="0" err="1" smtClean="0"/>
              <a:t>bring</a:t>
            </a:r>
            <a:r>
              <a:rPr lang="it-IT" dirty="0" smtClean="0"/>
              <a:t>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own</a:t>
            </a:r>
            <a:r>
              <a:rPr lang="it-IT" dirty="0" smtClean="0"/>
              <a:t> </a:t>
            </a:r>
            <a:r>
              <a:rPr lang="it-IT" dirty="0" err="1" smtClean="0"/>
              <a:t>device</a:t>
            </a:r>
            <a:r>
              <a:rPr lang="it-IT" dirty="0" smtClean="0"/>
              <a:t>) è altamente raccomandata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Team work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Docenti scelti dal preside sulla base di titoli e competenze</a:t>
            </a:r>
          </a:p>
          <a:p>
            <a:r>
              <a:rPr lang="it-IT" dirty="0" smtClean="0"/>
              <a:t>I docenti delle stesse discipline sono tenuti a confrontarsi periodicamente e programmare percorsi di insegnamento comuni, ma anche a produrre materiale didattico e stabilire contenuti e obiettivi</a:t>
            </a:r>
          </a:p>
          <a:p>
            <a:r>
              <a:rPr lang="it-IT" dirty="0" smtClean="0"/>
              <a:t>Poco spazio per l’individualismo e le iniziative estemporanee</a:t>
            </a:r>
          </a:p>
          <a:p>
            <a:r>
              <a:rPr lang="it-IT" dirty="0" smtClean="0"/>
              <a:t>Un unico traguardo: l’eccellenza!</a:t>
            </a:r>
            <a:endParaRPr lang="it-IT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389</TotalTime>
  <Words>1230</Words>
  <Application>Microsoft Office PowerPoint</Application>
  <PresentationFormat>Presentazione su schermo (4:3)</PresentationFormat>
  <Paragraphs>101</Paragraphs>
  <Slides>23</Slides>
  <Notes>0</Notes>
  <HiddenSlides>0</HiddenSlides>
  <MMClips>2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Calibri</vt:lpstr>
      <vt:lpstr>Times New Roman</vt:lpstr>
      <vt:lpstr>Trebuchet MS</vt:lpstr>
      <vt:lpstr>Wingdings</vt:lpstr>
      <vt:lpstr>Wingdings 2</vt:lpstr>
      <vt:lpstr>Mito</vt:lpstr>
      <vt:lpstr>SISTEMI SCOLASTICI A CONFRONTO</vt:lpstr>
      <vt:lpstr>Presentazione del progetto</vt:lpstr>
      <vt:lpstr>Perché Ørestad Gymnasium?</vt:lpstr>
      <vt:lpstr>Organizzazione</vt:lpstr>
      <vt:lpstr>In Italia</vt:lpstr>
      <vt:lpstr>La didattica all’Ørestad Gymnasium</vt:lpstr>
      <vt:lpstr>Un percorso di 3 anni</vt:lpstr>
      <vt:lpstr>La tecnologia</vt:lpstr>
      <vt:lpstr>Team work</vt:lpstr>
      <vt:lpstr>In italia</vt:lpstr>
      <vt:lpstr>I nostri docenti</vt:lpstr>
      <vt:lpstr>Gli studenti dell’Ørestad gymnasium</vt:lpstr>
      <vt:lpstr>Il ruolo delle famiglie</vt:lpstr>
      <vt:lpstr>In italia </vt:lpstr>
      <vt:lpstr>E ora alcune immagini e video della scuola</vt:lpstr>
      <vt:lpstr>L’ora del pranzo…</vt:lpstr>
      <vt:lpstr>A lezione…</vt:lpstr>
      <vt:lpstr>Notare la pressoché totale assenza di pareti</vt:lpstr>
      <vt:lpstr>Gli uffici e la nostra sala…</vt:lpstr>
      <vt:lpstr>Pausa tra una lezione e l’altra</vt:lpstr>
      <vt:lpstr>Lunch time a suon di musica…</vt:lpstr>
      <vt:lpstr>Change making</vt:lpstr>
      <vt:lpstr>conclusioni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SISTEMI SCOLASTICI A CONFRONTO</dc:title>
  <dc:creator>Nicola</dc:creator>
  <cp:lastModifiedBy>user</cp:lastModifiedBy>
  <cp:revision>59</cp:revision>
  <dcterms:created xsi:type="dcterms:W3CDTF">2017-11-27T16:31:21Z</dcterms:created>
  <dcterms:modified xsi:type="dcterms:W3CDTF">2018-01-18T07:43:24Z</dcterms:modified>
</cp:coreProperties>
</file>